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31" r:id="rId42"/>
    <p:sldId id="332" r:id="rId43"/>
    <p:sldId id="334" r:id="rId44"/>
    <p:sldId id="333"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5" r:id="rId61"/>
    <p:sldId id="316" r:id="rId62"/>
    <p:sldId id="314" r:id="rId63"/>
    <p:sldId id="324" r:id="rId64"/>
    <p:sldId id="323" r:id="rId65"/>
    <p:sldId id="322" r:id="rId66"/>
    <p:sldId id="321" r:id="rId67"/>
    <p:sldId id="320" r:id="rId68"/>
    <p:sldId id="319" r:id="rId69"/>
    <p:sldId id="335" r:id="rId70"/>
    <p:sldId id="336" r:id="rId71"/>
    <p:sldId id="340" r:id="rId72"/>
    <p:sldId id="337" r:id="rId73"/>
    <p:sldId id="338" r:id="rId74"/>
    <p:sldId id="339" r:id="rId75"/>
    <p:sldId id="341" r:id="rId76"/>
    <p:sldId id="349" r:id="rId77"/>
    <p:sldId id="346" r:id="rId78"/>
    <p:sldId id="347" r:id="rId79"/>
    <p:sldId id="345" r:id="rId80"/>
    <p:sldId id="344" r:id="rId81"/>
    <p:sldId id="348" r:id="rId82"/>
    <p:sldId id="343" r:id="rId83"/>
    <p:sldId id="350" r:id="rId84"/>
    <p:sldId id="325" r:id="rId85"/>
    <p:sldId id="326" r:id="rId86"/>
    <p:sldId id="327" r:id="rId87"/>
    <p:sldId id="328" r:id="rId88"/>
    <p:sldId id="329" r:id="rId89"/>
    <p:sldId id="330" r:id="rId9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3D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062" autoAdjust="0"/>
  </p:normalViewPr>
  <p:slideViewPr>
    <p:cSldViewPr>
      <p:cViewPr>
        <p:scale>
          <a:sx n="56" d="100"/>
          <a:sy n="56" d="100"/>
        </p:scale>
        <p:origin x="-3204" y="-13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0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44F0730-DF30-4535-B70E-16F3C7335898}" type="datetimeFigureOut">
              <a:rPr lang="es-ES" smtClean="0"/>
              <a:pPr/>
              <a:t>22/02/2013</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E124010D-CB06-4DF8-B97D-9C477FAFA5B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44F0730-DF30-4535-B70E-16F3C7335898}" type="datetimeFigureOut">
              <a:rPr lang="es-ES" smtClean="0"/>
              <a:pPr/>
              <a:t>22/02/2013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24010D-CB06-4DF8-B97D-9C477FAFA5B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44F0730-DF30-4535-B70E-16F3C7335898}" type="datetimeFigureOut">
              <a:rPr lang="es-ES" smtClean="0"/>
              <a:pPr/>
              <a:t>22/02/2013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24010D-CB06-4DF8-B97D-9C477FAFA5B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44F0730-DF30-4535-B70E-16F3C7335898}" type="datetimeFigureOut">
              <a:rPr lang="es-ES" smtClean="0"/>
              <a:pPr/>
              <a:t>22/02/2013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24010D-CB06-4DF8-B97D-9C477FAFA5B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44F0730-DF30-4535-B70E-16F3C7335898}" type="datetimeFigureOut">
              <a:rPr lang="es-ES" smtClean="0"/>
              <a:pPr/>
              <a:t>22/02/2013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24010D-CB06-4DF8-B97D-9C477FAFA5B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44F0730-DF30-4535-B70E-16F3C7335898}" type="datetimeFigureOut">
              <a:rPr lang="es-ES" smtClean="0"/>
              <a:pPr/>
              <a:t>22/02/2013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124010D-CB06-4DF8-B97D-9C477FAFA5B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44F0730-DF30-4535-B70E-16F3C7335898}" type="datetimeFigureOut">
              <a:rPr lang="es-ES" smtClean="0"/>
              <a:pPr/>
              <a:t>22/02/2013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124010D-CB06-4DF8-B97D-9C477FAFA5B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44F0730-DF30-4535-B70E-16F3C7335898}" type="datetimeFigureOut">
              <a:rPr lang="es-ES" smtClean="0"/>
              <a:pPr/>
              <a:t>22/02/2013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124010D-CB06-4DF8-B97D-9C477FAFA5B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4F0730-DF30-4535-B70E-16F3C7335898}" type="datetimeFigureOut">
              <a:rPr lang="es-ES" smtClean="0"/>
              <a:pPr/>
              <a:t>22/02/2013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124010D-CB06-4DF8-B97D-9C477FAFA5B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44F0730-DF30-4535-B70E-16F3C7335898}" type="datetimeFigureOut">
              <a:rPr lang="es-ES" smtClean="0"/>
              <a:pPr/>
              <a:t>22/02/2013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124010D-CB06-4DF8-B97D-9C477FAFA5B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44F0730-DF30-4535-B70E-16F3C7335898}" type="datetimeFigureOut">
              <a:rPr lang="es-ES" smtClean="0"/>
              <a:pPr/>
              <a:t>22/02/2013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E124010D-CB06-4DF8-B97D-9C477FAFA5B7}"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4F0730-DF30-4535-B70E-16F3C7335898}" type="datetimeFigureOut">
              <a:rPr lang="es-ES" smtClean="0"/>
              <a:pPr/>
              <a:t>22/02/2013</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124010D-CB06-4DF8-B97D-9C477FAFA5B7}"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3645024"/>
            <a:ext cx="8208912" cy="3212976"/>
          </a:xfrm>
        </p:spPr>
        <p:style>
          <a:lnRef idx="1">
            <a:schemeClr val="accent4"/>
          </a:lnRef>
          <a:fillRef idx="3">
            <a:schemeClr val="accent4"/>
          </a:fillRef>
          <a:effectRef idx="2">
            <a:schemeClr val="accent4"/>
          </a:effectRef>
          <a:fontRef idx="minor">
            <a:schemeClr val="lt1"/>
          </a:fontRef>
        </p:style>
        <p:txBody>
          <a:bodyPr>
            <a:noAutofit/>
          </a:bodyPr>
          <a:lstStyle/>
          <a:p>
            <a:pPr algn="ctr"/>
            <a:r>
              <a:rPr lang="es-E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s-E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HISTORIA, CARISMA Y ESPIRITUALIDAD DEL MOVIMIENTO IBEROAMERICANO  DE MARÍA REINA DE LA PAZ</a:t>
            </a:r>
            <a:r>
              <a:rPr lang="es-E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s-E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E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 Francisco Ángel Verar</a:t>
            </a:r>
            <a:r>
              <a:rPr lang="es-ES" sz="3200" dirty="0" smtClean="0"/>
              <a:t/>
            </a:r>
            <a:br>
              <a:rPr lang="es-ES" sz="3200" dirty="0" smtClean="0"/>
            </a:br>
            <a:endParaRPr lang="es-ES" sz="3200" dirty="0"/>
          </a:p>
        </p:txBody>
      </p:sp>
      <p:pic>
        <p:nvPicPr>
          <p:cNvPr id="73730" name="Picture 2" descr="http://www.turismoyperegrinaciones.com/wp-content/uploads/2011/08/medjugorje-2.jpg"/>
          <p:cNvPicPr>
            <a:picLocks noChangeAspect="1" noChangeArrowheads="1"/>
          </p:cNvPicPr>
          <p:nvPr/>
        </p:nvPicPr>
        <p:blipFill>
          <a:blip r:embed="rId2" cstate="print"/>
          <a:srcRect/>
          <a:stretch>
            <a:fillRect/>
          </a:stretch>
        </p:blipFill>
        <p:spPr bwMode="auto">
          <a:xfrm>
            <a:off x="2195736" y="188640"/>
            <a:ext cx="4824536" cy="3600400"/>
          </a:xfrm>
          <a:prstGeom prst="ellipse">
            <a:avLst/>
          </a:prstGeom>
          <a:ln>
            <a:noFill/>
          </a:ln>
          <a:effectLst>
            <a:glow rad="63500">
              <a:schemeClr val="accent1">
                <a:satMod val="175000"/>
                <a:alpha val="40000"/>
              </a:schemeClr>
            </a:glow>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additive="base">
                                        <p:cTn id="7" dur="3000" fill="hold"/>
                                        <p:tgtEl>
                                          <p:spTgt spid="73730"/>
                                        </p:tgtEl>
                                        <p:attrNameLst>
                                          <p:attrName>ppt_x</p:attrName>
                                        </p:attrNameLst>
                                      </p:cBhvr>
                                      <p:tavLst>
                                        <p:tav tm="0">
                                          <p:val>
                                            <p:strVal val="#ppt_x"/>
                                          </p:val>
                                        </p:tav>
                                        <p:tav tm="100000">
                                          <p:val>
                                            <p:strVal val="#ppt_x"/>
                                          </p:val>
                                        </p:tav>
                                      </p:tavLst>
                                    </p:anim>
                                    <p:anim calcmode="lin" valueType="num">
                                      <p:cBhvr additive="base">
                                        <p:cTn id="8" dur="3000" fill="hold"/>
                                        <p:tgtEl>
                                          <p:spTgt spid="73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11960" y="1844824"/>
            <a:ext cx="4474840" cy="2520280"/>
          </a:xfr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s-ES" dirty="0" smtClean="0"/>
              <a:t>El Papa Juan Pablo II autorizó la publicación de la Tercera Parte del «Secreto» que complementa las dos primeras partes del mensaje:</a:t>
            </a:r>
          </a:p>
          <a:p>
            <a:endParaRPr lang="es-ES" dirty="0"/>
          </a:p>
        </p:txBody>
      </p:sp>
      <p:pic>
        <p:nvPicPr>
          <p:cNvPr id="22530" name="Picture 2" descr="http://t0.gstatic.com/images?q=tbn:ANd9GcSJU5PlHmBNC-PJQQtc83HuAumboPbvW5YJnS0AJ7xw0xT6EEGC1Q"/>
          <p:cNvPicPr>
            <a:picLocks noChangeAspect="1" noChangeArrowheads="1"/>
          </p:cNvPicPr>
          <p:nvPr/>
        </p:nvPicPr>
        <p:blipFill>
          <a:blip r:embed="rId2" cstate="print"/>
          <a:srcRect/>
          <a:stretch>
            <a:fillRect/>
          </a:stretch>
        </p:blipFill>
        <p:spPr bwMode="auto">
          <a:xfrm>
            <a:off x="539552" y="2060848"/>
            <a:ext cx="3354630" cy="2304256"/>
          </a:xfrm>
          <a:prstGeom prst="rect">
            <a:avLst/>
          </a:prstGeom>
          <a:noFill/>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1">
            <a:schemeClr val="accent3"/>
          </a:lnRef>
          <a:fillRef idx="3">
            <a:schemeClr val="accent3"/>
          </a:fillRef>
          <a:effectRef idx="2">
            <a:schemeClr val="accent3"/>
          </a:effectRef>
          <a:fontRef idx="minor">
            <a:schemeClr val="lt1"/>
          </a:fontRef>
        </p:style>
        <p:txBody>
          <a:bodyPr>
            <a:normAutofit/>
          </a:bodyPr>
          <a:lstStyle/>
          <a:p>
            <a:pPr algn="just"/>
            <a:r>
              <a:rPr lang="es-ES" dirty="0" smtClean="0">
                <a:solidFill>
                  <a:srgbClr val="7030A0"/>
                </a:solidFill>
              </a:rPr>
              <a:t>«Después de las dos partes que ya he expuesto, vimos del lado izquierdo de Nuestra Señora, y un poco más arriba, un Ángel con una espada de fuego centelleante en la mano izquierda, la que emitía llamas que parecía que iban a incendiar al mundo; pero que se apagaban al contacto con el esplendor que Nuestra Señora emanaba de su mano derecha hacia él: el Ángel, indicando la tierra con la mano derecha, con voz fuerte dijo: </a:t>
            </a:r>
            <a:r>
              <a:rPr lang="es-ES" b="1" dirty="0" smtClean="0">
                <a:solidFill>
                  <a:srgbClr val="7030A0"/>
                </a:solidFill>
              </a:rPr>
              <a:t>“¡Penitencia, Penitencia, Penitencia!”.</a:t>
            </a:r>
            <a:r>
              <a:rPr lang="es-ES" dirty="0" smtClean="0">
                <a:solidFill>
                  <a:srgbClr val="7030A0"/>
                </a:solidFill>
              </a:rPr>
              <a:t> Y vimos en una luz inmensa que es Dios: “algo semejante a como se ven las personas en un espejo cuando pasan delante” un Obispo vestido de blanco, “tuvimos el presentimiento que fuera el Santo Padre”. </a:t>
            </a:r>
            <a:endParaRPr lang="es-ES" dirty="0">
              <a:solidFill>
                <a:srgbClr val="7030A0"/>
              </a:solidFill>
            </a:endParaRPr>
          </a:p>
        </p:txBody>
      </p:sp>
    </p:spTree>
  </p:cSld>
  <p:clrMapOvr>
    <a:masterClrMapping/>
  </p:clrMapOvr>
  <p:transition spd="slow">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08720"/>
            <a:ext cx="8640960" cy="5775920"/>
          </a:xfrm>
        </p:spPr>
        <p:txBody>
          <a:bodyPr>
            <a:normAutofit fontScale="92500" lnSpcReduction="10000"/>
          </a:bodyPr>
          <a:lstStyle/>
          <a:p>
            <a:pPr algn="just"/>
            <a:r>
              <a:rPr lang="es-ES" dirty="0" smtClean="0"/>
              <a:t>Otros Obispos, Sacerdotes, religiosos y religiosas subir una escabrosa montaña en la cima de la cual había una gran Cruz de troncos toscos como si fueran de alcornoque con su corteza; el Santo Padre, antes de llegar, atravesó una gran ciudad en ruinas, y medio trémulo, con paso vacilante, afligido de dolor y de pena, rogaba por las almas de los cadáveres que encontraba en su camino; en la cima del monte, mientras estaba postrado de hinojos a los pies de la gran Cruz, un grupo de soldados le matan disparándole varios tiros de arma de fuego y flechas, del mismo modo murieron los unos después de los otros, obispos, sacerdotes, religiosos y religiosas y varios seglares, hombres y mujeres de varias clases y posiciones. Debajo de los dos brazos de la Cruz estaban dos ángeles cada uno con una regadera de cristal en la mano, en las cuales recogían la sangre de los Mártires y con ellas irrigaban las almas que se acercaban a Dios.»</a:t>
            </a:r>
          </a:p>
          <a:p>
            <a:endParaRPr lang="es-ES" dirty="0"/>
          </a:p>
        </p:txBody>
      </p:sp>
    </p:spTree>
  </p:cSld>
  <p:clrMapOvr>
    <a:masterClrMapping/>
  </p:clrMapOvr>
  <p:transition spd="slow">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fatimavirtual.com/CAESFA/images/segredo_gran.jpg"/>
          <p:cNvPicPr>
            <a:picLocks noChangeAspect="1" noChangeArrowheads="1"/>
          </p:cNvPicPr>
          <p:nvPr/>
        </p:nvPicPr>
        <p:blipFill>
          <a:blip r:embed="rId2" cstate="print"/>
          <a:srcRect/>
          <a:stretch>
            <a:fillRect/>
          </a:stretch>
        </p:blipFill>
        <p:spPr bwMode="auto">
          <a:xfrm>
            <a:off x="1115616" y="939384"/>
            <a:ext cx="7001642" cy="4505840"/>
          </a:xfrm>
          <a:prstGeom prst="rect">
            <a:avLst/>
          </a:prstGeom>
        </p:spPr>
        <p:style>
          <a:lnRef idx="3">
            <a:schemeClr val="lt1"/>
          </a:lnRef>
          <a:fillRef idx="1">
            <a:schemeClr val="dk1"/>
          </a:fillRef>
          <a:effectRef idx="1">
            <a:schemeClr val="dk1"/>
          </a:effectRef>
          <a:fontRef idx="minor">
            <a:schemeClr val="lt1"/>
          </a:fontRef>
        </p:style>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amond(in)">
                                      <p:cBhvr>
                                        <p:cTn id="7" dur="3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836712"/>
            <a:ext cx="8435280" cy="6021288"/>
          </a:xfrm>
        </p:spPr>
        <p:txBody>
          <a:bodyPr>
            <a:normAutofit/>
          </a:bodyPr>
          <a:lstStyle/>
          <a:p>
            <a:r>
              <a:rPr lang="es-ES" dirty="0" smtClean="0"/>
              <a:t>De los innumerables aspectos que encierra esta «profecía» destacamos en esta ocasión sólo dos:</a:t>
            </a:r>
          </a:p>
          <a:p>
            <a:r>
              <a:rPr lang="es-ES" i="1" dirty="0" smtClean="0"/>
              <a:t> </a:t>
            </a:r>
            <a:r>
              <a:rPr lang="es-ES" b="1" i="1" dirty="0" smtClean="0">
                <a:solidFill>
                  <a:srgbClr val="0070C0"/>
                </a:solidFill>
              </a:rPr>
              <a:t>a.</a:t>
            </a:r>
            <a:r>
              <a:rPr lang="es-ES" b="1" dirty="0" smtClean="0">
                <a:solidFill>
                  <a:srgbClr val="0070C0"/>
                </a:solidFill>
              </a:rPr>
              <a:t> </a:t>
            </a:r>
            <a:r>
              <a:rPr lang="es-ES" b="1" i="1" dirty="0" smtClean="0">
                <a:solidFill>
                  <a:srgbClr val="0070C0"/>
                </a:solidFill>
              </a:rPr>
              <a:t>El mensaje fundamentalmente es la paz</a:t>
            </a:r>
            <a:r>
              <a:rPr lang="es-ES" b="1" dirty="0" smtClean="0">
                <a:solidFill>
                  <a:srgbClr val="0070C0"/>
                </a:solidFill>
              </a:rPr>
              <a:t>, </a:t>
            </a:r>
            <a:r>
              <a:rPr lang="es-ES" dirty="0" smtClean="0"/>
              <a:t>toda vez que la Virgen no vino a anunciar castigos o guerras sino a enseñarnos a prevenirlas. </a:t>
            </a:r>
          </a:p>
          <a:p>
            <a:r>
              <a:rPr lang="es-ES" i="1" dirty="0" smtClean="0">
                <a:solidFill>
                  <a:srgbClr val="0070C0"/>
                </a:solidFill>
              </a:rPr>
              <a:t>b. El mensaje evidencia las consecuencias de desatender la llamada a la paz: La Segunda Guerra Mundial </a:t>
            </a:r>
            <a:r>
              <a:rPr lang="es-ES" b="1" dirty="0" smtClean="0">
                <a:solidFill>
                  <a:srgbClr val="0070C0"/>
                </a:solidFill>
              </a:rPr>
              <a:t>y una gran secuela de muertos,</a:t>
            </a:r>
            <a:r>
              <a:rPr lang="es-ES" dirty="0" smtClean="0"/>
              <a:t> que incluye la persecución a la Iglesia y el asesinato de un sinnúmero de fieles, incluyendo religiosos, sacerdotes, Obispos e inclusive el Santo Padre.</a:t>
            </a:r>
          </a:p>
          <a:p>
            <a:endParaRPr lang="es-ES" dirty="0"/>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556792"/>
            <a:ext cx="3970784" cy="4608512"/>
          </a:xfrm>
        </p:spPr>
        <p:txBody>
          <a:bodyPr>
            <a:normAutofit/>
          </a:bodyPr>
          <a:lstStyle/>
          <a:p>
            <a:pPr algn="just"/>
            <a:r>
              <a:rPr lang="es-ES" dirty="0" smtClean="0"/>
              <a:t>En relación a la tercera parte del mensaje, el Cardenal Ratzinger hizo el siguiente Comentario Teológico en ocasión a la publicación de la Tercera Parte del «Secreto» en el año 2000:</a:t>
            </a:r>
          </a:p>
          <a:p>
            <a:pPr algn="just"/>
            <a:endParaRPr lang="es-ES" dirty="0"/>
          </a:p>
        </p:txBody>
      </p:sp>
      <p:pic>
        <p:nvPicPr>
          <p:cNvPr id="57348" name="Picture 4" descr="http://www.elperiodico.com/resources/jpg/9/5/1295020578159.jpg"/>
          <p:cNvPicPr>
            <a:picLocks noChangeAspect="1" noChangeArrowheads="1"/>
          </p:cNvPicPr>
          <p:nvPr/>
        </p:nvPicPr>
        <p:blipFill>
          <a:blip r:embed="rId2" cstate="print"/>
          <a:srcRect/>
          <a:stretch>
            <a:fillRect/>
          </a:stretch>
        </p:blipFill>
        <p:spPr bwMode="auto">
          <a:xfrm>
            <a:off x="4499992" y="1844824"/>
            <a:ext cx="4248472" cy="3312368"/>
          </a:xfrm>
          <a:prstGeom prst="roundRect">
            <a:avLst>
              <a:gd name="adj" fmla="val 16422"/>
            </a:avLst>
          </a:prstGeom>
          <a:solidFill>
            <a:srgbClr val="FFFFFF">
              <a:shade val="85000"/>
            </a:srgbClr>
          </a:solidFill>
          <a:ln>
            <a:noFill/>
          </a:ln>
          <a:effectLst>
            <a:reflection blurRad="12700" stA="38000" endPos="28000" dist="5000" dir="5400000" sy="-100000" algn="bl" rotWithShape="0"/>
            <a:softEdge rad="127000"/>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3000" fill="hold"/>
                                        <p:tgtEl>
                                          <p:spTgt spid="57348"/>
                                        </p:tgtEl>
                                        <p:attrNameLst>
                                          <p:attrName>ppt_x</p:attrName>
                                        </p:attrNameLst>
                                      </p:cBhvr>
                                      <p:tavLst>
                                        <p:tav tm="0">
                                          <p:val>
                                            <p:strVal val="1+#ppt_w/2"/>
                                          </p:val>
                                        </p:tav>
                                        <p:tav tm="100000">
                                          <p:val>
                                            <p:strVal val="#ppt_x"/>
                                          </p:val>
                                        </p:tav>
                                      </p:tavLst>
                                    </p:anim>
                                    <p:anim calcmode="lin" valueType="num">
                                      <p:cBhvr additive="base">
                                        <p:cTn id="8" dur="3000" fill="hold"/>
                                        <p:tgtEl>
                                          <p:spTgt spid="573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809328"/>
            <a:ext cx="8640960" cy="6048672"/>
          </a:xfrm>
        </p:spPr>
        <p:txBody>
          <a:bodyPr>
            <a:normAutofit fontScale="85000" lnSpcReduction="20000"/>
          </a:bodyPr>
          <a:lstStyle/>
          <a:p>
            <a:pPr algn="just"/>
            <a:r>
              <a:rPr lang="es-ES" dirty="0" smtClean="0"/>
              <a:t>« </a:t>
            </a:r>
            <a:r>
              <a:rPr lang="es-PA" dirty="0" smtClean="0"/>
              <a:t>El camino de la Iglesia se describe así como un </a:t>
            </a:r>
            <a:r>
              <a:rPr lang="es-PA" i="1" dirty="0" smtClean="0"/>
              <a:t>viacrucis</a:t>
            </a:r>
            <a:r>
              <a:rPr lang="es-PA" dirty="0" smtClean="0"/>
              <a:t>, como camino en un tiempo de violencia, de destrucciones y de persecuciones. Se puede ver representada en esta imagen </a:t>
            </a:r>
            <a:r>
              <a:rPr lang="es-PA" sz="2700" b="1" dirty="0" smtClean="0"/>
              <a:t>la historia de todo un siglo</a:t>
            </a:r>
            <a:r>
              <a:rPr lang="es-PA" sz="2700" dirty="0" smtClean="0"/>
              <a:t>.</a:t>
            </a:r>
            <a:r>
              <a:rPr lang="es-PA" dirty="0" smtClean="0"/>
              <a:t> Del mismo modo que los lugares de la tierra están sintéticamente representados en las dos imágenes de la montaña y de la ciudad y están orientados hacia la cruz, también los tiempos son presentados de forma compacta. </a:t>
            </a:r>
            <a:r>
              <a:rPr lang="es-PA" sz="2700" b="1" dirty="0" smtClean="0"/>
              <a:t>En la visión podemos reconocer el siglo pasado como siglo de los mártires, como siglo de los sufrimientos y de las persecuciones contra la Iglesia, como el siglo de las guerras mundiales y de muchas guerras locales que han llenado toda su segunda mitad y han hecho experimentar nuevas formas de crueldad.</a:t>
            </a:r>
            <a:r>
              <a:rPr lang="es-PA" dirty="0" smtClean="0"/>
              <a:t> En el « espejo » de esta visión vemos pasar a los testigos de la fe de decenios. A este respecto, parece oportuno mencionar una frase de la carta que Sor Lucia escribió al Santo Padre el 12 de mayo de 1982: « la tercera parte del “secreto” se refiere a las palabras de Nuestra Señora: “Si no (Rusia) diseminará sus errores por el mundo, promoviendo guerras y persecuciones a la Iglesia. Los buenos serán martirizados, el Santo Padre tendrá que sufrir mucho, varias naciones serán destruidas” ».</a:t>
            </a:r>
            <a:endParaRPr lang="es-ES" dirty="0" smtClean="0"/>
          </a:p>
          <a:p>
            <a:endParaRPr lang="es-ES" dirty="0"/>
          </a:p>
        </p:txBody>
      </p:sp>
    </p:spTree>
  </p:cSld>
  <p:clrMapOvr>
    <a:masterClrMapping/>
  </p:clrMapOvr>
  <p:transition spd="slow">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780928"/>
            <a:ext cx="8363272" cy="1493520"/>
          </a:xfrm>
        </p:spPr>
        <p:style>
          <a:lnRef idx="3">
            <a:schemeClr val="lt1"/>
          </a:lnRef>
          <a:fillRef idx="1">
            <a:schemeClr val="accent1"/>
          </a:fillRef>
          <a:effectRef idx="1">
            <a:schemeClr val="accent1"/>
          </a:effectRef>
          <a:fontRef idx="minor">
            <a:schemeClr val="lt1"/>
          </a:fontRef>
        </p:style>
        <p:txBody>
          <a:bodyPr/>
          <a:lstStyle/>
          <a:p>
            <a:pPr algn="just"/>
            <a:r>
              <a:rPr lang="es-PA" dirty="0" smtClean="0"/>
              <a:t>A.1. EL SIGLO MÁS VIOLENTO DE LA HISTORIA DE LA HUMANIDAD</a:t>
            </a:r>
            <a:endParaRPr lang="es-ES" dirty="0" smtClean="0"/>
          </a:p>
          <a:p>
            <a:pPr algn="just"/>
            <a:r>
              <a:rPr lang="es-PA" b="1" dirty="0" smtClean="0"/>
              <a:t>- Violencia colectiva</a:t>
            </a:r>
            <a:endParaRPr lang="es-ES" dirty="0" smtClean="0"/>
          </a:p>
          <a:p>
            <a:pPr algn="just"/>
            <a:endParaRPr lang="es-ES" dirty="0"/>
          </a:p>
        </p:txBody>
      </p:sp>
      <p:pic>
        <p:nvPicPr>
          <p:cNvPr id="55298" name="Picture 2" descr="http://2.bp.blogspot.com/_fiVV0a039Ys/TEgCXBMPHyI/AAAAAAAAAUI/-3-6-8pwjdE/s1600/3264918113_d6f5d68826_o.jpg"/>
          <p:cNvPicPr>
            <a:picLocks noChangeAspect="1" noChangeArrowheads="1"/>
          </p:cNvPicPr>
          <p:nvPr/>
        </p:nvPicPr>
        <p:blipFill>
          <a:blip r:embed="rId2" cstate="print"/>
          <a:srcRect/>
          <a:stretch>
            <a:fillRect/>
          </a:stretch>
        </p:blipFill>
        <p:spPr bwMode="auto">
          <a:xfrm>
            <a:off x="4427984" y="188640"/>
            <a:ext cx="4026024" cy="24482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5300" name="Picture 4" descr="http://t3.gstatic.com/images?q=tbn:ANd9GcQ5N6-lAdGBixfP35TaHC7GTSNJYJM6mWE-S-3dq9R9iAcbMpyG"/>
          <p:cNvPicPr>
            <a:picLocks noChangeAspect="1" noChangeArrowheads="1"/>
          </p:cNvPicPr>
          <p:nvPr/>
        </p:nvPicPr>
        <p:blipFill>
          <a:blip r:embed="rId3" cstate="print"/>
          <a:srcRect/>
          <a:stretch>
            <a:fillRect/>
          </a:stretch>
        </p:blipFill>
        <p:spPr bwMode="auto">
          <a:xfrm>
            <a:off x="827584" y="4437112"/>
            <a:ext cx="3312368" cy="2204864"/>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3000" fill="hold"/>
                                        <p:tgtEl>
                                          <p:spTgt spid="55298"/>
                                        </p:tgtEl>
                                        <p:attrNameLst>
                                          <p:attrName>ppt_x</p:attrName>
                                        </p:attrNameLst>
                                      </p:cBhvr>
                                      <p:tavLst>
                                        <p:tav tm="0">
                                          <p:val>
                                            <p:strVal val="0-#ppt_w/2"/>
                                          </p:val>
                                        </p:tav>
                                        <p:tav tm="100000">
                                          <p:val>
                                            <p:strVal val="#ppt_x"/>
                                          </p:val>
                                        </p:tav>
                                      </p:tavLst>
                                    </p:anim>
                                    <p:anim calcmode="lin" valueType="num">
                                      <p:cBhvr additive="base">
                                        <p:cTn id="8" dur="3000" fill="hold"/>
                                        <p:tgtEl>
                                          <p:spTgt spid="55298"/>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55300"/>
                                        </p:tgtEl>
                                        <p:attrNameLst>
                                          <p:attrName>style.visibility</p:attrName>
                                        </p:attrNameLst>
                                      </p:cBhvr>
                                      <p:to>
                                        <p:strVal val="visible"/>
                                      </p:to>
                                    </p:set>
                                    <p:anim calcmode="lin" valueType="num">
                                      <p:cBhvr additive="base">
                                        <p:cTn id="11" dur="3000" fill="hold"/>
                                        <p:tgtEl>
                                          <p:spTgt spid="55300"/>
                                        </p:tgtEl>
                                        <p:attrNameLst>
                                          <p:attrName>ppt_x</p:attrName>
                                        </p:attrNameLst>
                                      </p:cBhvr>
                                      <p:tavLst>
                                        <p:tav tm="0">
                                          <p:val>
                                            <p:strVal val="1+#ppt_w/2"/>
                                          </p:val>
                                        </p:tav>
                                        <p:tav tm="100000">
                                          <p:val>
                                            <p:strVal val="#ppt_x"/>
                                          </p:val>
                                        </p:tav>
                                      </p:tavLst>
                                    </p:anim>
                                    <p:anim calcmode="lin" valueType="num">
                                      <p:cBhvr additive="base">
                                        <p:cTn id="12" dur="3000" fill="hold"/>
                                        <p:tgtEl>
                                          <p:spTgt spid="553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620688"/>
            <a:ext cx="8507288" cy="5703912"/>
          </a:xfrm>
        </p:spPr>
        <p:txBody>
          <a:bodyPr>
            <a:normAutofit fontScale="92500"/>
          </a:bodyPr>
          <a:lstStyle/>
          <a:p>
            <a:r>
              <a:rPr lang="es-PA" dirty="0" smtClean="0"/>
              <a:t>Según la Tercera Parte del “Secreto de Fátima” el s. XX aparece como un siglo marcadamente violento, lo que ha llevado a expertos a denominarlo como </a:t>
            </a:r>
            <a:r>
              <a:rPr lang="es-PA" b="1" dirty="0" smtClean="0"/>
              <a:t>el más violento de la historia de la humanidad. </a:t>
            </a:r>
            <a:endParaRPr lang="es-ES" dirty="0" smtClean="0"/>
          </a:p>
          <a:p>
            <a:r>
              <a:rPr lang="es-PA" dirty="0" smtClean="0"/>
              <a:t>En la introducción del libro </a:t>
            </a:r>
            <a:r>
              <a:rPr lang="es-PA" i="1" dirty="0" smtClean="0"/>
              <a:t>La Guerra del Mundo: Los Conflictos del Siglo XX y el Declive de Occidente</a:t>
            </a:r>
            <a:r>
              <a:rPr lang="es-PA" dirty="0" smtClean="0"/>
              <a:t>, publicado en 2006, </a:t>
            </a:r>
            <a:r>
              <a:rPr lang="es-PA" dirty="0" err="1" smtClean="0"/>
              <a:t>Niall</a:t>
            </a:r>
            <a:r>
              <a:rPr lang="es-PA" dirty="0" smtClean="0"/>
              <a:t> </a:t>
            </a:r>
            <a:r>
              <a:rPr lang="es-PA" dirty="0" err="1" smtClean="0"/>
              <a:t>Ferguson</a:t>
            </a:r>
            <a:r>
              <a:rPr lang="es-PA" dirty="0" smtClean="0"/>
              <a:t> comenta: «Los cien años posteriores a 1900 fueron, sin duda, el siglo más sangriento de la historia moderna, mucho más violento, tanto en términos relativos como absolutos, que cualquier época anterior. […] No hay parámetro que compare el hecho de que la Segunda Guerra Mundial ha sido la mayor catástrofe de todos los tiempos provocada por el hombre. […] No ha habido ningún otro año antes, durante o después de las guerras mundiales que haya presenciado tanta violencia en cualquier lugar del mundo». </a:t>
            </a:r>
            <a:endParaRPr lang="es-ES" dirty="0" smtClean="0"/>
          </a:p>
          <a:p>
            <a:endParaRPr lang="es-ES" dirty="0"/>
          </a:p>
        </p:txBody>
      </p:sp>
    </p:spTree>
  </p:cSld>
  <p:clrMapOvr>
    <a:masterClrMapping/>
  </p:clrMapOvr>
  <p:transition spd="slow">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A" sz="3200" b="1" dirty="0" smtClean="0">
                <a:solidFill>
                  <a:srgbClr val="FFFF00"/>
                </a:solidFill>
              </a:rPr>
              <a:t>A.1.1. Principales guerras y revoluciones del siglo XX.</a:t>
            </a:r>
            <a:r>
              <a:rPr lang="es-ES" sz="3200" dirty="0" smtClean="0">
                <a:solidFill>
                  <a:srgbClr val="FFFF00"/>
                </a:solidFill>
              </a:rPr>
              <a:t/>
            </a:r>
            <a:br>
              <a:rPr lang="es-ES" sz="3200" dirty="0" smtClean="0">
                <a:solidFill>
                  <a:srgbClr val="FFFF00"/>
                </a:solidFill>
              </a:rPr>
            </a:br>
            <a:endParaRPr lang="es-ES" sz="3200" dirty="0">
              <a:solidFill>
                <a:srgbClr val="FFFF00"/>
              </a:solidFill>
            </a:endParaRPr>
          </a:p>
        </p:txBody>
      </p:sp>
      <p:sp>
        <p:nvSpPr>
          <p:cNvPr id="3" name="2 Marcador de contenido"/>
          <p:cNvSpPr>
            <a:spLocks noGrp="1"/>
          </p:cNvSpPr>
          <p:nvPr>
            <p:ph idx="1"/>
          </p:nvPr>
        </p:nvSpPr>
        <p:spPr>
          <a:xfrm>
            <a:off x="251520" y="1700808"/>
            <a:ext cx="8435280" cy="4623792"/>
          </a:xfrm>
        </p:spPr>
        <p:txBody>
          <a:bodyPr>
            <a:normAutofit fontScale="92500" lnSpcReduction="10000"/>
          </a:bodyPr>
          <a:lstStyle/>
          <a:p>
            <a:pPr lvl="0">
              <a:buNone/>
            </a:pPr>
            <a:r>
              <a:rPr lang="es-PA" dirty="0" smtClean="0"/>
              <a:t>1.Guerras de los </a:t>
            </a:r>
            <a:r>
              <a:rPr lang="es-PA" dirty="0" err="1" smtClean="0"/>
              <a:t>Bóers</a:t>
            </a:r>
            <a:r>
              <a:rPr lang="es-ES" dirty="0" smtClean="0"/>
              <a:t> </a:t>
            </a:r>
            <a:r>
              <a:rPr lang="es-PA" dirty="0" smtClean="0"/>
              <a:t>(Inglaterra y Holanda de 1899-1902): </a:t>
            </a:r>
            <a:r>
              <a:rPr lang="es-PA" b="1" dirty="0" smtClean="0"/>
              <a:t>75.000 muertos</a:t>
            </a:r>
            <a:r>
              <a:rPr lang="es-PA" dirty="0" smtClean="0"/>
              <a:t>.</a:t>
            </a:r>
            <a:endParaRPr lang="es-ES" dirty="0" smtClean="0"/>
          </a:p>
          <a:p>
            <a:pPr lvl="0" algn="just">
              <a:buNone/>
            </a:pPr>
            <a:r>
              <a:rPr lang="es-PA" dirty="0" smtClean="0"/>
              <a:t>2.Guerra de los mil días (guerra civil en Colombia (1899-1903): </a:t>
            </a:r>
            <a:r>
              <a:rPr lang="es-PA" b="1" dirty="0" smtClean="0"/>
              <a:t>300,000 muertos</a:t>
            </a:r>
            <a:r>
              <a:rPr lang="es-PA" dirty="0" smtClean="0"/>
              <a:t>.</a:t>
            </a:r>
            <a:endParaRPr lang="es-ES" dirty="0" smtClean="0"/>
          </a:p>
          <a:p>
            <a:pPr lvl="0">
              <a:buNone/>
            </a:pPr>
            <a:r>
              <a:rPr lang="es-PA" dirty="0" smtClean="0"/>
              <a:t>3.Guerra ruso-japonesa (1904-1905):</a:t>
            </a:r>
            <a:r>
              <a:rPr lang="es-PA" dirty="0" smtClean="0">
                <a:latin typeface="Times New Roman"/>
                <a:ea typeface="Times New Roman"/>
              </a:rPr>
              <a:t> </a:t>
            </a:r>
            <a:r>
              <a:rPr lang="es-PA" b="1" dirty="0" smtClean="0">
                <a:latin typeface="Times New Roman"/>
                <a:ea typeface="Times New Roman"/>
              </a:rPr>
              <a:t>99,775 Muertos</a:t>
            </a:r>
            <a:endParaRPr lang="es-ES" b="1" dirty="0" smtClean="0"/>
          </a:p>
          <a:p>
            <a:pPr>
              <a:buNone/>
            </a:pPr>
            <a:r>
              <a:rPr lang="es-PA" dirty="0" smtClean="0"/>
              <a:t>4.Revolución mexicana (1910-1917): </a:t>
            </a:r>
            <a:r>
              <a:rPr lang="es-PA" b="1" dirty="0" smtClean="0">
                <a:latin typeface="Times New Roman"/>
                <a:ea typeface="Times New Roman"/>
              </a:rPr>
              <a:t>desconocido</a:t>
            </a:r>
          </a:p>
          <a:p>
            <a:pPr lvl="0">
              <a:buNone/>
            </a:pPr>
            <a:endParaRPr lang="es-ES" dirty="0" smtClean="0"/>
          </a:p>
          <a:p>
            <a:pPr lvl="0">
              <a:buNone/>
            </a:pPr>
            <a:r>
              <a:rPr lang="es-PA" dirty="0" smtClean="0"/>
              <a:t>5.Guerra del Rif (Marruecos) (1911-1927): </a:t>
            </a:r>
            <a:r>
              <a:rPr lang="es-PA" b="1" dirty="0" smtClean="0">
                <a:latin typeface="Times New Roman"/>
                <a:ea typeface="Times New Roman"/>
              </a:rPr>
              <a:t>46,400 muertos</a:t>
            </a:r>
            <a:endParaRPr lang="es-ES" b="1" dirty="0" smtClean="0"/>
          </a:p>
          <a:p>
            <a:pPr lvl="0">
              <a:buNone/>
            </a:pPr>
            <a:r>
              <a:rPr lang="es-PA" dirty="0" smtClean="0"/>
              <a:t>6.Guerras de los Balcanes (1912-1913): </a:t>
            </a:r>
            <a:r>
              <a:rPr lang="es-PA" b="1" dirty="0" smtClean="0">
                <a:latin typeface="Times New Roman"/>
                <a:ea typeface="Times New Roman"/>
              </a:rPr>
              <a:t>66,000 muertos</a:t>
            </a:r>
            <a:endParaRPr lang="es-ES" b="1" dirty="0" smtClean="0"/>
          </a:p>
          <a:p>
            <a:pPr lvl="0">
              <a:buNone/>
            </a:pPr>
            <a:r>
              <a:rPr lang="es-PA" dirty="0" smtClean="0"/>
              <a:t>7.Primera Guerra Mundial (1914-1918): </a:t>
            </a:r>
            <a:r>
              <a:rPr lang="es-PA" b="1" dirty="0" smtClean="0">
                <a:latin typeface="Times New Roman"/>
                <a:ea typeface="Times New Roman"/>
              </a:rPr>
              <a:t>17,656,000 muertos</a:t>
            </a:r>
            <a:endParaRPr lang="es-ES" b="1" dirty="0" smtClean="0"/>
          </a:p>
          <a:p>
            <a:pPr lvl="0">
              <a:buNone/>
            </a:pPr>
            <a:r>
              <a:rPr lang="es-PA" dirty="0" smtClean="0"/>
              <a:t>8.Revolución rusa (1917-1921): </a:t>
            </a:r>
            <a:r>
              <a:rPr lang="es-PA" b="1" dirty="0" smtClean="0">
                <a:latin typeface="Times New Roman"/>
                <a:ea typeface="Times New Roman"/>
              </a:rPr>
              <a:t>150,000 muertos</a:t>
            </a:r>
            <a:endParaRPr lang="es-ES" b="1" dirty="0" smtClean="0"/>
          </a:p>
          <a:p>
            <a:endParaRPr lang="es-ES" dirty="0"/>
          </a:p>
        </p:txBody>
      </p:sp>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96752"/>
            <a:ext cx="8424936" cy="1872208"/>
          </a:xfrm>
          <a:solidFill>
            <a:srgbClr val="002060"/>
          </a:solidFill>
        </p:spPr>
        <p:txBody>
          <a:bodyPr>
            <a:noAutofit/>
          </a:bodyPr>
          <a:lstStyle/>
          <a:p>
            <a:pPr algn="ctr"/>
            <a:r>
              <a:rPr lang="es-ES" sz="2800" b="1" dirty="0" smtClean="0">
                <a:solidFill>
                  <a:schemeClr val="accent4">
                    <a:lumMod val="75000"/>
                  </a:schemeClr>
                </a:solidFill>
              </a:rPr>
              <a:t/>
            </a:r>
            <a:br>
              <a:rPr lang="es-ES" sz="2800" b="1" dirty="0" smtClean="0">
                <a:solidFill>
                  <a:schemeClr val="accent4">
                    <a:lumMod val="75000"/>
                  </a:schemeClr>
                </a:solidFill>
              </a:rPr>
            </a:br>
            <a:r>
              <a:rPr lang="es-ES" sz="2800" b="1" dirty="0" smtClean="0">
                <a:solidFill>
                  <a:schemeClr val="accent4">
                    <a:lumMod val="75000"/>
                  </a:schemeClr>
                </a:solidFill>
              </a:rPr>
              <a:t/>
            </a:r>
            <a:br>
              <a:rPr lang="es-ES" sz="2800" b="1" dirty="0" smtClean="0">
                <a:solidFill>
                  <a:schemeClr val="accent4">
                    <a:lumMod val="75000"/>
                  </a:schemeClr>
                </a:solidFill>
              </a:rPr>
            </a:br>
            <a:r>
              <a:rPr lang="es-ES" sz="2800" b="1" dirty="0" smtClean="0">
                <a:solidFill>
                  <a:schemeClr val="accent4">
                    <a:lumMod val="75000"/>
                  </a:schemeClr>
                </a:solidFill>
              </a:rPr>
              <a:t/>
            </a:r>
            <a:br>
              <a:rPr lang="es-ES" sz="2800" b="1" dirty="0" smtClean="0">
                <a:solidFill>
                  <a:schemeClr val="accent4">
                    <a:lumMod val="75000"/>
                  </a:schemeClr>
                </a:solidFill>
              </a:rPr>
            </a:br>
            <a:r>
              <a:rPr lang="es-ES" sz="2800" b="1" dirty="0" smtClean="0">
                <a:solidFill>
                  <a:schemeClr val="accent4">
                    <a:lumMod val="75000"/>
                  </a:schemeClr>
                </a:solidFill>
              </a:rPr>
              <a:t/>
            </a:r>
            <a:br>
              <a:rPr lang="es-ES" sz="2800" b="1" dirty="0" smtClean="0">
                <a:solidFill>
                  <a:schemeClr val="accent4">
                    <a:lumMod val="75000"/>
                  </a:schemeClr>
                </a:solidFill>
              </a:rPr>
            </a:br>
            <a:r>
              <a:rPr lang="es-ES" sz="2800" b="1" dirty="0" smtClean="0">
                <a:solidFill>
                  <a:schemeClr val="accent4">
                    <a:lumMod val="75000"/>
                  </a:schemeClr>
                </a:solidFill>
              </a:rPr>
              <a:t/>
            </a:r>
            <a:br>
              <a:rPr lang="es-ES" sz="2800" b="1" dirty="0" smtClean="0">
                <a:solidFill>
                  <a:schemeClr val="accent4">
                    <a:lumMod val="75000"/>
                  </a:schemeClr>
                </a:solidFill>
              </a:rPr>
            </a:br>
            <a:r>
              <a:rPr lang="es-ES" sz="2800" b="1" dirty="0" smtClean="0">
                <a:solidFill>
                  <a:schemeClr val="accent4">
                    <a:lumMod val="75000"/>
                  </a:schemeClr>
                </a:solidFill>
              </a:rPr>
              <a:t/>
            </a:r>
            <a:br>
              <a:rPr lang="es-ES" sz="2800" b="1" dirty="0" smtClean="0">
                <a:solidFill>
                  <a:schemeClr val="accent4">
                    <a:lumMod val="75000"/>
                  </a:schemeClr>
                </a:solidFill>
              </a:rPr>
            </a:br>
            <a:r>
              <a:rPr lang="es-ES" sz="2800" b="1" dirty="0" smtClean="0">
                <a:solidFill>
                  <a:schemeClr val="accent4">
                    <a:lumMod val="75000"/>
                  </a:schemeClr>
                </a:solidFill>
              </a:rPr>
              <a:t/>
            </a:r>
            <a:br>
              <a:rPr lang="es-ES" sz="2800" b="1" dirty="0" smtClean="0">
                <a:solidFill>
                  <a:schemeClr val="accent4">
                    <a:lumMod val="75000"/>
                  </a:schemeClr>
                </a:solidFill>
              </a:rPr>
            </a:br>
            <a:r>
              <a:rPr lang="es-ES" sz="2800" b="1" dirty="0" smtClean="0">
                <a:solidFill>
                  <a:schemeClr val="accent4">
                    <a:lumMod val="75000"/>
                  </a:schemeClr>
                </a:solidFill>
              </a:rPr>
              <a:t/>
            </a:r>
            <a:br>
              <a:rPr lang="es-ES" sz="2800" b="1" dirty="0" smtClean="0">
                <a:solidFill>
                  <a:schemeClr val="accent4">
                    <a:lumMod val="75000"/>
                  </a:schemeClr>
                </a:solidFill>
              </a:rPr>
            </a:br>
            <a:r>
              <a:rPr lang="es-ES" sz="2800" b="1" dirty="0" smtClean="0">
                <a:solidFill>
                  <a:schemeClr val="accent4">
                    <a:lumMod val="75000"/>
                  </a:schemeClr>
                </a:solidFill>
              </a:rPr>
              <a:t>I. LLAMADA UNIVERSAL DE LA VIRGEN MARÍA A LA PAZ</a:t>
            </a:r>
            <a:br>
              <a:rPr lang="es-ES" sz="2800" b="1" dirty="0" smtClean="0">
                <a:solidFill>
                  <a:schemeClr val="accent4">
                    <a:lumMod val="75000"/>
                  </a:schemeClr>
                </a:solidFill>
              </a:rPr>
            </a:br>
            <a:r>
              <a:rPr lang="es-ES" sz="2800" b="1" dirty="0" smtClean="0">
                <a:solidFill>
                  <a:schemeClr val="accent4">
                    <a:lumMod val="75000"/>
                  </a:schemeClr>
                </a:solidFill>
              </a:rPr>
              <a:t>-Introducción</a:t>
            </a:r>
            <a:r>
              <a:rPr lang="es-ES" sz="2800" dirty="0" smtClean="0"/>
              <a:t/>
            </a:r>
            <a:br>
              <a:rPr lang="es-ES" sz="2800" dirty="0" smtClean="0"/>
            </a:br>
            <a:r>
              <a:rPr lang="es-ES" sz="2800" dirty="0" smtClean="0"/>
              <a:t/>
            </a:r>
            <a:br>
              <a:rPr lang="es-ES" sz="2800" dirty="0" smtClean="0"/>
            </a:br>
            <a:endParaRPr lang="es-ES" sz="2800" dirty="0"/>
          </a:p>
        </p:txBody>
      </p:sp>
      <p:pic>
        <p:nvPicPr>
          <p:cNvPr id="72706" name="Picture 2" descr="http://benditasalmas.org/admin/imagenesUpload/imagen-7144a593.JPG"/>
          <p:cNvPicPr>
            <a:picLocks noChangeAspect="1" noChangeArrowheads="1"/>
          </p:cNvPicPr>
          <p:nvPr/>
        </p:nvPicPr>
        <p:blipFill>
          <a:blip r:embed="rId2" cstate="print"/>
          <a:srcRect/>
          <a:stretch>
            <a:fillRect/>
          </a:stretch>
        </p:blipFill>
        <p:spPr bwMode="auto">
          <a:xfrm>
            <a:off x="3275856" y="2420888"/>
            <a:ext cx="2880320" cy="3636033"/>
          </a:xfrm>
          <a:prstGeom prst="ellipse">
            <a:avLst/>
          </a:prstGeom>
          <a:ln>
            <a:noFill/>
          </a:ln>
          <a:effectLst>
            <a:softEdge rad="112500"/>
          </a:effectLst>
        </p:spPr>
        <p:style>
          <a:lnRef idx="2">
            <a:schemeClr val="accent1"/>
          </a:lnRef>
          <a:fillRef idx="1">
            <a:schemeClr val="lt1"/>
          </a:fillRef>
          <a:effectRef idx="0">
            <a:schemeClr val="accent1"/>
          </a:effectRef>
          <a:fontRef idx="minor">
            <a:schemeClr val="dk1"/>
          </a:fontRef>
        </p:style>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additive="base">
                                        <p:cTn id="7" dur="5000" fill="hold"/>
                                        <p:tgtEl>
                                          <p:spTgt spid="72706"/>
                                        </p:tgtEl>
                                        <p:attrNameLst>
                                          <p:attrName>ppt_x</p:attrName>
                                        </p:attrNameLst>
                                      </p:cBhvr>
                                      <p:tavLst>
                                        <p:tav tm="0">
                                          <p:val>
                                            <p:strVal val="#ppt_x"/>
                                          </p:val>
                                        </p:tav>
                                        <p:tav tm="100000">
                                          <p:val>
                                            <p:strVal val="#ppt_x"/>
                                          </p:val>
                                        </p:tav>
                                      </p:tavLst>
                                    </p:anim>
                                    <p:anim calcmode="lin" valueType="num">
                                      <p:cBhvr additive="base">
                                        <p:cTn id="8" dur="5000" fill="hold"/>
                                        <p:tgtEl>
                                          <p:spTgt spid="727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0" y="4221088"/>
            <a:ext cx="7308304" cy="4320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0" y="548680"/>
            <a:ext cx="8686800" cy="5976664"/>
          </a:xfrm>
        </p:spPr>
        <p:txBody>
          <a:bodyPr>
            <a:normAutofit fontScale="85000" lnSpcReduction="10000"/>
          </a:bodyPr>
          <a:lstStyle/>
          <a:p>
            <a:pPr lvl="0" algn="just">
              <a:buNone/>
            </a:pPr>
            <a:r>
              <a:rPr lang="es-PA" dirty="0" smtClean="0"/>
              <a:t>9.Genocidio armenio en Armenia (1915-1923): </a:t>
            </a:r>
            <a:r>
              <a:rPr lang="es-PA" b="1" dirty="0" smtClean="0">
                <a:latin typeface="Times New Roman"/>
                <a:ea typeface="Times New Roman"/>
              </a:rPr>
              <a:t>1,800,000 muertos</a:t>
            </a:r>
            <a:endParaRPr lang="es-ES" b="1" dirty="0" smtClean="0"/>
          </a:p>
          <a:p>
            <a:pPr lvl="0" algn="just">
              <a:buNone/>
            </a:pPr>
            <a:r>
              <a:rPr lang="es-PA" dirty="0" smtClean="0"/>
              <a:t>10.Revolución de Noviembre en Alemania (1918-1919): </a:t>
            </a:r>
            <a:r>
              <a:rPr lang="es-PA" b="1" dirty="0" smtClean="0">
                <a:latin typeface="Times New Roman"/>
                <a:ea typeface="Times New Roman"/>
              </a:rPr>
              <a:t>desconocido</a:t>
            </a:r>
            <a:endParaRPr lang="es-ES" b="1" dirty="0" smtClean="0"/>
          </a:p>
          <a:p>
            <a:pPr lvl="0" algn="just">
              <a:buNone/>
            </a:pPr>
            <a:r>
              <a:rPr lang="es-PA" dirty="0" smtClean="0"/>
              <a:t>11.Guerra civil China (1927-1950): </a:t>
            </a:r>
            <a:r>
              <a:rPr lang="es-PA" b="1" dirty="0" smtClean="0">
                <a:latin typeface="Times New Roman"/>
                <a:ea typeface="Times New Roman"/>
              </a:rPr>
              <a:t>300,000 muertos</a:t>
            </a:r>
            <a:endParaRPr lang="es-ES" b="1" dirty="0" smtClean="0"/>
          </a:p>
          <a:p>
            <a:pPr lvl="0" algn="just">
              <a:buNone/>
            </a:pPr>
            <a:r>
              <a:rPr lang="es-PA" dirty="0" smtClean="0"/>
              <a:t>12.Matanza de San Valentín (USA) (1929): </a:t>
            </a:r>
            <a:r>
              <a:rPr lang="es-PA" b="1" dirty="0" smtClean="0">
                <a:latin typeface="Times New Roman"/>
                <a:ea typeface="Times New Roman"/>
              </a:rPr>
              <a:t>7 muertos</a:t>
            </a:r>
            <a:endParaRPr lang="es-ES" b="1" dirty="0" smtClean="0"/>
          </a:p>
          <a:p>
            <a:pPr lvl="0" algn="just">
              <a:buNone/>
            </a:pPr>
            <a:r>
              <a:rPr lang="es-PA" dirty="0" smtClean="0"/>
              <a:t>13.Guerra colombo-peruana (1932-1933): </a:t>
            </a:r>
            <a:r>
              <a:rPr lang="es-PA" b="1" dirty="0" smtClean="0">
                <a:latin typeface="Times New Roman"/>
                <a:ea typeface="Times New Roman"/>
              </a:rPr>
              <a:t>350 muertos</a:t>
            </a:r>
            <a:endParaRPr lang="es-ES" b="1" dirty="0" smtClean="0"/>
          </a:p>
          <a:p>
            <a:pPr lvl="0" algn="just">
              <a:buNone/>
            </a:pPr>
            <a:r>
              <a:rPr lang="es-PA" dirty="0" smtClean="0"/>
              <a:t>14.Guerra del Chaco</a:t>
            </a:r>
            <a:r>
              <a:rPr lang="es-ES" dirty="0" smtClean="0"/>
              <a:t> </a:t>
            </a:r>
            <a:r>
              <a:rPr lang="es-PA" dirty="0" smtClean="0"/>
              <a:t>(Paraguay y Bolivia)(1932-1935): </a:t>
            </a:r>
            <a:r>
              <a:rPr lang="es-PA" b="1" dirty="0" smtClean="0">
                <a:latin typeface="Times New Roman"/>
                <a:ea typeface="Times New Roman"/>
              </a:rPr>
              <a:t>90,000 muertos</a:t>
            </a:r>
            <a:endParaRPr lang="es-ES" b="1" dirty="0" smtClean="0"/>
          </a:p>
          <a:p>
            <a:pPr lvl="0" algn="just">
              <a:buNone/>
            </a:pPr>
            <a:r>
              <a:rPr lang="es-PA" dirty="0" smtClean="0"/>
              <a:t>15.Guerra Civil Española (1936-1939): </a:t>
            </a:r>
            <a:r>
              <a:rPr lang="es-PA" b="1" dirty="0" smtClean="0">
                <a:latin typeface="Times New Roman"/>
                <a:ea typeface="Times New Roman"/>
              </a:rPr>
              <a:t>620,000 muertos</a:t>
            </a:r>
            <a:endParaRPr lang="es-ES" b="1" dirty="0" smtClean="0"/>
          </a:p>
          <a:p>
            <a:pPr algn="just">
              <a:buNone/>
            </a:pPr>
            <a:r>
              <a:rPr lang="es-PA" dirty="0" smtClean="0"/>
              <a:t>16.Guerra peruano-ecuatoriana (1941-1942): </a:t>
            </a:r>
            <a:r>
              <a:rPr lang="es-PA" b="1" dirty="0" smtClean="0">
                <a:latin typeface="Times New Roman"/>
                <a:ea typeface="Times New Roman"/>
              </a:rPr>
              <a:t>desconocido</a:t>
            </a:r>
          </a:p>
          <a:p>
            <a:pPr lvl="0" algn="just">
              <a:buNone/>
            </a:pPr>
            <a:r>
              <a:rPr lang="es-PA" dirty="0" smtClean="0"/>
              <a:t>17.Segunda Guerra Sino-Japonesa (1937-1945): </a:t>
            </a:r>
            <a:r>
              <a:rPr lang="es-PA" b="1" dirty="0" smtClean="0">
                <a:latin typeface="Times New Roman"/>
                <a:ea typeface="Times New Roman"/>
              </a:rPr>
              <a:t>23,710,000 muertos</a:t>
            </a:r>
            <a:endParaRPr lang="es-ES" b="1" dirty="0" smtClean="0"/>
          </a:p>
          <a:p>
            <a:pPr lvl="0" algn="just">
              <a:buNone/>
            </a:pPr>
            <a:endParaRPr lang="es-PA" dirty="0" smtClean="0">
              <a:solidFill>
                <a:srgbClr val="0070C0"/>
              </a:solidFill>
            </a:endParaRPr>
          </a:p>
          <a:p>
            <a:pPr lvl="0" algn="just">
              <a:buNone/>
            </a:pPr>
            <a:r>
              <a:rPr lang="es-PA" dirty="0" smtClean="0">
                <a:solidFill>
                  <a:srgbClr val="0070C0"/>
                </a:solidFill>
              </a:rPr>
              <a:t>18.Segunda Guerra Mundial (1939-1945): </a:t>
            </a:r>
            <a:r>
              <a:rPr lang="es-PA" b="1" dirty="0" smtClean="0">
                <a:solidFill>
                  <a:srgbClr val="0070C0"/>
                </a:solidFill>
                <a:latin typeface="Times New Roman"/>
                <a:ea typeface="Times New Roman"/>
              </a:rPr>
              <a:t>61,000,000 muertos</a:t>
            </a:r>
            <a:endParaRPr lang="es-ES" b="1" dirty="0" smtClean="0">
              <a:solidFill>
                <a:srgbClr val="0070C0"/>
              </a:solidFill>
            </a:endParaRPr>
          </a:p>
          <a:p>
            <a:pPr lvl="0" algn="just">
              <a:buNone/>
            </a:pPr>
            <a:endParaRPr lang="es-PA" dirty="0" smtClean="0"/>
          </a:p>
          <a:p>
            <a:pPr lvl="0" algn="just">
              <a:buNone/>
            </a:pPr>
            <a:r>
              <a:rPr lang="es-PA" dirty="0" smtClean="0"/>
              <a:t>19.Guerra Fría (1945-1991): </a:t>
            </a:r>
            <a:r>
              <a:rPr lang="es-PA" b="1" dirty="0" smtClean="0">
                <a:latin typeface="Times New Roman"/>
                <a:ea typeface="Times New Roman"/>
              </a:rPr>
              <a:t>19,258,000 muertos</a:t>
            </a:r>
            <a:endParaRPr lang="es-ES" b="1" dirty="0" smtClean="0"/>
          </a:p>
          <a:p>
            <a:pPr lvl="0" algn="just">
              <a:buNone/>
            </a:pPr>
            <a:r>
              <a:rPr lang="es-PA" dirty="0" smtClean="0"/>
              <a:t>20.Guerra de Indochina (1946-1954): </a:t>
            </a:r>
            <a:r>
              <a:rPr lang="es-PA" b="1" dirty="0" smtClean="0">
                <a:latin typeface="Times New Roman"/>
                <a:ea typeface="Times New Roman"/>
              </a:rPr>
              <a:t>519,900 muertos</a:t>
            </a:r>
            <a:endParaRPr lang="es-ES" b="1" dirty="0" smtClean="0"/>
          </a:p>
          <a:p>
            <a:pPr lvl="0" algn="just">
              <a:buNone/>
            </a:pPr>
            <a:r>
              <a:rPr lang="es-PA" dirty="0" smtClean="0"/>
              <a:t>21.Primera guerra árabe-israelí (1948): </a:t>
            </a:r>
            <a:r>
              <a:rPr lang="es-PA" b="1" dirty="0" smtClean="0">
                <a:latin typeface="Times New Roman"/>
                <a:ea typeface="Times New Roman"/>
              </a:rPr>
              <a:t>21,373 muertos</a:t>
            </a:r>
            <a:endParaRPr lang="es-ES" b="1" dirty="0" smtClean="0"/>
          </a:p>
          <a:p>
            <a:pPr lvl="0" algn="just">
              <a:buNone/>
            </a:pPr>
            <a:r>
              <a:rPr lang="es-PA" dirty="0" smtClean="0"/>
              <a:t>22.Guerra de Corea (1950-1953): </a:t>
            </a:r>
            <a:r>
              <a:rPr lang="es-PA" b="1" dirty="0" smtClean="0">
                <a:latin typeface="Times New Roman"/>
                <a:ea typeface="Times New Roman"/>
              </a:rPr>
              <a:t>2,918,240 muertos</a:t>
            </a:r>
            <a:endParaRPr lang="es-ES" b="1" dirty="0" smtClean="0"/>
          </a:p>
          <a:p>
            <a:endParaRPr lang="es-ES" dirty="0"/>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260648"/>
            <a:ext cx="8507288" cy="6063952"/>
          </a:xfrm>
        </p:spPr>
        <p:txBody>
          <a:bodyPr>
            <a:normAutofit fontScale="92500"/>
          </a:bodyPr>
          <a:lstStyle/>
          <a:p>
            <a:pPr lvl="0">
              <a:buNone/>
            </a:pPr>
            <a:r>
              <a:rPr lang="es-PA" dirty="0" smtClean="0"/>
              <a:t>23.Guerra de Argelia (1954-1962): </a:t>
            </a:r>
            <a:r>
              <a:rPr lang="es-PA" b="1" dirty="0" smtClean="0">
                <a:latin typeface="Times New Roman"/>
                <a:ea typeface="Times New Roman"/>
              </a:rPr>
              <a:t>707,700 muertos</a:t>
            </a:r>
            <a:endParaRPr lang="es-ES" b="1" dirty="0" smtClean="0"/>
          </a:p>
          <a:p>
            <a:pPr lvl="0">
              <a:buNone/>
            </a:pPr>
            <a:r>
              <a:rPr lang="es-PA" dirty="0" smtClean="0"/>
              <a:t>24. Primera guerra civil sudanesa (1955-1972): </a:t>
            </a:r>
            <a:r>
              <a:rPr lang="es-PA" b="1" dirty="0" smtClean="0">
                <a:latin typeface="Times New Roman"/>
                <a:ea typeface="Times New Roman"/>
              </a:rPr>
              <a:t>500,000 muertos</a:t>
            </a:r>
            <a:endParaRPr lang="es-PA" b="1" dirty="0" smtClean="0"/>
          </a:p>
          <a:p>
            <a:pPr lvl="0">
              <a:buNone/>
            </a:pPr>
            <a:r>
              <a:rPr lang="es-ES" dirty="0" smtClean="0"/>
              <a:t>25.</a:t>
            </a:r>
            <a:r>
              <a:rPr lang="es-PA" dirty="0" smtClean="0"/>
              <a:t>Guerra de Suez (1956): </a:t>
            </a:r>
            <a:r>
              <a:rPr lang="es-PA" b="1" dirty="0" smtClean="0">
                <a:latin typeface="Times New Roman"/>
                <a:ea typeface="Times New Roman"/>
              </a:rPr>
              <a:t>3,203 muertos</a:t>
            </a:r>
            <a:endParaRPr lang="es-ES" b="1" dirty="0" smtClean="0"/>
          </a:p>
          <a:p>
            <a:pPr lvl="0">
              <a:buNone/>
            </a:pPr>
            <a:r>
              <a:rPr lang="es-PA" dirty="0" smtClean="0"/>
              <a:t>26. Guerra de </a:t>
            </a:r>
            <a:r>
              <a:rPr lang="es-PA" dirty="0" err="1" smtClean="0"/>
              <a:t>Sidi</a:t>
            </a:r>
            <a:r>
              <a:rPr lang="es-PA" dirty="0" smtClean="0"/>
              <a:t> </a:t>
            </a:r>
            <a:r>
              <a:rPr lang="es-PA" dirty="0" err="1" smtClean="0"/>
              <a:t>Ifni</a:t>
            </a:r>
            <a:r>
              <a:rPr lang="es-PA" dirty="0" smtClean="0"/>
              <a:t> (Marruecos)(1957-1958): </a:t>
            </a:r>
            <a:r>
              <a:rPr lang="es-PA" b="1" dirty="0" smtClean="0">
                <a:latin typeface="Times New Roman"/>
                <a:ea typeface="Times New Roman"/>
              </a:rPr>
              <a:t>8,300 muertos</a:t>
            </a:r>
            <a:endParaRPr lang="es-ES" b="1" dirty="0" smtClean="0"/>
          </a:p>
          <a:p>
            <a:pPr lvl="0">
              <a:buNone/>
            </a:pPr>
            <a:r>
              <a:rPr lang="es-PA" dirty="0" smtClean="0"/>
              <a:t>27. Revolución cubana (1956-1959): </a:t>
            </a:r>
            <a:r>
              <a:rPr lang="es-PA" b="1" dirty="0" smtClean="0">
                <a:latin typeface="Times New Roman"/>
                <a:ea typeface="Times New Roman"/>
              </a:rPr>
              <a:t>115,000 muertos</a:t>
            </a:r>
            <a:endParaRPr lang="es-ES" b="1" dirty="0" smtClean="0"/>
          </a:p>
          <a:p>
            <a:pPr lvl="0" algn="just">
              <a:buNone/>
            </a:pPr>
            <a:r>
              <a:rPr lang="es-PA" dirty="0" smtClean="0"/>
              <a:t>28.Crisis del Congo (1960-1965): </a:t>
            </a:r>
            <a:r>
              <a:rPr lang="es-PA" b="1" dirty="0" smtClean="0">
                <a:latin typeface="Times New Roman"/>
                <a:ea typeface="Times New Roman"/>
              </a:rPr>
              <a:t>100,000 muertos</a:t>
            </a:r>
            <a:endParaRPr lang="es-ES" b="1" dirty="0" smtClean="0"/>
          </a:p>
          <a:p>
            <a:pPr lvl="0">
              <a:buNone/>
            </a:pPr>
            <a:r>
              <a:rPr lang="es-PA" dirty="0" smtClean="0"/>
              <a:t>29. Guerra civil de Guatemala (1960-1996): </a:t>
            </a:r>
            <a:r>
              <a:rPr lang="es-PA" b="1" dirty="0" smtClean="0">
                <a:latin typeface="Times New Roman"/>
                <a:ea typeface="Times New Roman"/>
              </a:rPr>
              <a:t>200,000 muertos</a:t>
            </a:r>
            <a:endParaRPr lang="es-ES" b="1" dirty="0" smtClean="0"/>
          </a:p>
          <a:p>
            <a:pPr lvl="0">
              <a:buNone/>
            </a:pPr>
            <a:r>
              <a:rPr lang="es-PA" dirty="0" smtClean="0"/>
              <a:t>30. Conflicto armado colombiano (1964-presente): </a:t>
            </a:r>
            <a:r>
              <a:rPr lang="es-PA" b="1" dirty="0" smtClean="0">
                <a:latin typeface="Times New Roman"/>
                <a:ea typeface="Times New Roman"/>
              </a:rPr>
              <a:t>186,537 muertos</a:t>
            </a:r>
            <a:endParaRPr lang="es-ES" b="1" dirty="0" smtClean="0"/>
          </a:p>
          <a:p>
            <a:pPr lvl="0">
              <a:buNone/>
            </a:pPr>
            <a:r>
              <a:rPr lang="es-PA" dirty="0" smtClean="0"/>
              <a:t>31. Guerra de Vietnam (1965-1975): </a:t>
            </a:r>
            <a:r>
              <a:rPr lang="es-PA" b="1" dirty="0" smtClean="0">
                <a:latin typeface="Times New Roman"/>
                <a:ea typeface="Times New Roman"/>
              </a:rPr>
              <a:t>3,883,333 muertos</a:t>
            </a:r>
            <a:endParaRPr lang="es-ES" b="1" dirty="0" smtClean="0"/>
          </a:p>
          <a:p>
            <a:pPr lvl="0">
              <a:buNone/>
            </a:pPr>
            <a:r>
              <a:rPr lang="es-PA" dirty="0" smtClean="0"/>
              <a:t>32. Guerra de los Seis Días (países árabes e Israel) (1967): </a:t>
            </a:r>
            <a:r>
              <a:rPr lang="es-PA" b="1" dirty="0" smtClean="0">
                <a:latin typeface="Times New Roman"/>
                <a:ea typeface="Times New Roman"/>
              </a:rPr>
              <a:t>23,777 muertos</a:t>
            </a:r>
            <a:endParaRPr lang="es-ES" b="1" dirty="0" smtClean="0"/>
          </a:p>
          <a:p>
            <a:endParaRPr lang="es-ES" dirty="0"/>
          </a:p>
        </p:txBody>
      </p:sp>
    </p:spTree>
  </p:cSld>
  <p:clrMapOvr>
    <a:masterClrMapping/>
  </p:clrMapOvr>
  <p:transition spd="slow">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476672"/>
            <a:ext cx="8676456" cy="6192688"/>
          </a:xfrm>
        </p:spPr>
        <p:txBody>
          <a:bodyPr>
            <a:normAutofit fontScale="92500" lnSpcReduction="10000"/>
          </a:bodyPr>
          <a:lstStyle/>
          <a:p>
            <a:pPr lvl="0">
              <a:buNone/>
            </a:pPr>
            <a:r>
              <a:rPr lang="es-PA" dirty="0" smtClean="0"/>
              <a:t>33.Guerra civil nigeriana (1967-1970): </a:t>
            </a:r>
            <a:r>
              <a:rPr lang="es-PA" b="1" dirty="0" smtClean="0">
                <a:latin typeface="Times New Roman"/>
                <a:ea typeface="Times New Roman"/>
              </a:rPr>
              <a:t>1,100,000 muertos</a:t>
            </a:r>
            <a:endParaRPr lang="es-ES" b="1" dirty="0" smtClean="0"/>
          </a:p>
          <a:p>
            <a:pPr lvl="0">
              <a:buNone/>
            </a:pPr>
            <a:r>
              <a:rPr lang="es-PA" dirty="0" smtClean="0"/>
              <a:t>34.Guerra de </a:t>
            </a:r>
            <a:r>
              <a:rPr lang="es-PA" dirty="0" err="1" smtClean="0"/>
              <a:t>Yom</a:t>
            </a:r>
            <a:r>
              <a:rPr lang="es-PA" dirty="0" smtClean="0"/>
              <a:t> </a:t>
            </a:r>
            <a:r>
              <a:rPr lang="es-PA" dirty="0" err="1" smtClean="0"/>
              <a:t>Kipur</a:t>
            </a:r>
            <a:r>
              <a:rPr lang="es-PA" dirty="0" smtClean="0"/>
              <a:t> (1973): </a:t>
            </a:r>
            <a:r>
              <a:rPr lang="es-PA" b="1" dirty="0" smtClean="0">
                <a:latin typeface="Times New Roman"/>
                <a:ea typeface="Times New Roman"/>
              </a:rPr>
              <a:t>26,184 muertos</a:t>
            </a:r>
            <a:endParaRPr lang="es-ES" b="1" dirty="0" smtClean="0"/>
          </a:p>
          <a:p>
            <a:pPr lvl="0" algn="just">
              <a:buNone/>
            </a:pPr>
            <a:r>
              <a:rPr lang="es-PA" dirty="0" smtClean="0"/>
              <a:t>35.Genocidio camboyano (1975 - 1979): </a:t>
            </a:r>
            <a:r>
              <a:rPr lang="es-PA" b="1" dirty="0" smtClean="0">
                <a:latin typeface="Times New Roman"/>
                <a:ea typeface="Times New Roman"/>
              </a:rPr>
              <a:t>8,000 muertos</a:t>
            </a:r>
            <a:endParaRPr lang="es-ES" b="1" dirty="0" smtClean="0"/>
          </a:p>
          <a:p>
            <a:pPr lvl="0">
              <a:buNone/>
            </a:pPr>
            <a:r>
              <a:rPr lang="es-PA" dirty="0" smtClean="0"/>
              <a:t>36.Revolución Sandinista (1979 - 1990): </a:t>
            </a:r>
            <a:r>
              <a:rPr lang="es-PA" b="1" dirty="0" smtClean="0">
                <a:latin typeface="Times New Roman"/>
                <a:ea typeface="Times New Roman"/>
              </a:rPr>
              <a:t>65,000 muertos</a:t>
            </a:r>
            <a:endParaRPr lang="es-ES" b="1" dirty="0" smtClean="0"/>
          </a:p>
          <a:p>
            <a:pPr lvl="0">
              <a:buNone/>
            </a:pPr>
            <a:r>
              <a:rPr lang="es-PA" dirty="0" smtClean="0"/>
              <a:t>37.Guerra civil libanesa (1975-1989): </a:t>
            </a:r>
            <a:r>
              <a:rPr lang="es-PA" b="1" dirty="0" smtClean="0">
                <a:latin typeface="Times New Roman"/>
                <a:ea typeface="Times New Roman"/>
              </a:rPr>
              <a:t>250,000 muertos</a:t>
            </a:r>
            <a:endParaRPr lang="es-ES" b="1" dirty="0" smtClean="0"/>
          </a:p>
          <a:p>
            <a:pPr lvl="0">
              <a:buNone/>
            </a:pPr>
            <a:r>
              <a:rPr lang="es-PA" dirty="0" smtClean="0"/>
              <a:t>38.Guerra de Afganistán (1978-1992): </a:t>
            </a:r>
            <a:r>
              <a:rPr lang="es-PA" b="1" dirty="0" smtClean="0">
                <a:latin typeface="Times New Roman"/>
                <a:ea typeface="Times New Roman"/>
              </a:rPr>
              <a:t>123,051 muertos</a:t>
            </a:r>
            <a:endParaRPr lang="es-ES" b="1" dirty="0" smtClean="0"/>
          </a:p>
          <a:p>
            <a:pPr lvl="0">
              <a:buNone/>
            </a:pPr>
            <a:r>
              <a:rPr lang="es-PA" dirty="0" smtClean="0"/>
              <a:t>39.Guerra Irán Irak (1980-1988): </a:t>
            </a:r>
            <a:r>
              <a:rPr lang="es-PA" b="1" dirty="0" smtClean="0">
                <a:latin typeface="Times New Roman"/>
                <a:ea typeface="Times New Roman"/>
              </a:rPr>
              <a:t>1,000,000 muertos</a:t>
            </a:r>
            <a:endParaRPr lang="es-ES" b="1" dirty="0" smtClean="0"/>
          </a:p>
          <a:p>
            <a:pPr lvl="0">
              <a:buNone/>
            </a:pPr>
            <a:r>
              <a:rPr lang="es-PA" dirty="0" smtClean="0"/>
              <a:t>40.Guerra Civil de El Salvador (1980-1992): </a:t>
            </a:r>
            <a:r>
              <a:rPr lang="es-PA" b="1" dirty="0" smtClean="0">
                <a:latin typeface="Times New Roman"/>
                <a:ea typeface="Times New Roman"/>
              </a:rPr>
              <a:t>80,000 muertos</a:t>
            </a:r>
            <a:endParaRPr lang="es-ES" b="1" dirty="0" smtClean="0"/>
          </a:p>
          <a:p>
            <a:pPr lvl="0">
              <a:buNone/>
            </a:pPr>
            <a:r>
              <a:rPr lang="es-PA" dirty="0" smtClean="0"/>
              <a:t>41.Conflicto armado interno en el Perú (1980-2000): </a:t>
            </a:r>
            <a:r>
              <a:rPr lang="es-PA" b="1" dirty="0" smtClean="0">
                <a:latin typeface="Times New Roman"/>
                <a:ea typeface="Times New Roman"/>
              </a:rPr>
              <a:t>31,331 muertos</a:t>
            </a:r>
            <a:endParaRPr lang="es-ES" b="1" dirty="0" smtClean="0"/>
          </a:p>
          <a:p>
            <a:pPr>
              <a:buNone/>
            </a:pPr>
            <a:r>
              <a:rPr lang="es-PA" dirty="0" smtClean="0"/>
              <a:t>42.Guerra de las Malvinas (1982): </a:t>
            </a:r>
            <a:r>
              <a:rPr lang="es-PA" b="1" dirty="0" smtClean="0">
                <a:latin typeface="Times New Roman"/>
                <a:ea typeface="Times New Roman"/>
              </a:rPr>
              <a:t>907 muertos</a:t>
            </a:r>
            <a:endParaRPr lang="es-ES" dirty="0" smtClean="0"/>
          </a:p>
          <a:p>
            <a:pPr lvl="0">
              <a:buNone/>
            </a:pPr>
            <a:r>
              <a:rPr lang="es-PA" dirty="0" smtClean="0"/>
              <a:t>43.Segunda guerra civil sudanesa (1983-2005): </a:t>
            </a:r>
            <a:r>
              <a:rPr lang="es-PA" b="1" dirty="0" smtClean="0">
                <a:latin typeface="Times New Roman"/>
                <a:ea typeface="Times New Roman"/>
              </a:rPr>
              <a:t>1,900,000 muertos</a:t>
            </a:r>
            <a:endParaRPr lang="es-ES" b="1" dirty="0" smtClean="0"/>
          </a:p>
          <a:p>
            <a:pPr lvl="0">
              <a:buNone/>
            </a:pPr>
            <a:r>
              <a:rPr lang="es-PA" dirty="0" smtClean="0"/>
              <a:t>44.Guerra del Golfo (1990-1991): </a:t>
            </a:r>
            <a:r>
              <a:rPr lang="es-PA" b="1" dirty="0" smtClean="0">
                <a:latin typeface="Times New Roman"/>
                <a:ea typeface="Times New Roman"/>
              </a:rPr>
              <a:t>36,592 muertos</a:t>
            </a:r>
            <a:endParaRPr lang="es-ES" b="1" dirty="0" smtClean="0"/>
          </a:p>
          <a:p>
            <a:pPr lvl="0">
              <a:buNone/>
            </a:pPr>
            <a:r>
              <a:rPr lang="es-PA" dirty="0" smtClean="0"/>
              <a:t>45.Guerra Civil Argelina (1991-2002): </a:t>
            </a:r>
            <a:r>
              <a:rPr lang="es-PA" b="1" dirty="0" smtClean="0">
                <a:latin typeface="Times New Roman"/>
                <a:ea typeface="Times New Roman"/>
              </a:rPr>
              <a:t>200,000 muertos</a:t>
            </a:r>
            <a:endParaRPr lang="es-ES" b="1" dirty="0" smtClean="0"/>
          </a:p>
          <a:p>
            <a:pPr lvl="0">
              <a:buNone/>
            </a:pPr>
            <a:r>
              <a:rPr lang="es-PA" dirty="0" smtClean="0"/>
              <a:t>46.Guerra de los Balcanes(1991-2001): </a:t>
            </a:r>
            <a:r>
              <a:rPr lang="es-PA" b="1" dirty="0" smtClean="0">
                <a:latin typeface="Times New Roman"/>
                <a:ea typeface="Times New Roman"/>
              </a:rPr>
              <a:t>200,000 muertos</a:t>
            </a:r>
            <a:endParaRPr lang="es-ES" b="1" dirty="0" smtClean="0"/>
          </a:p>
          <a:p>
            <a:endParaRPr lang="es-ES" dirty="0"/>
          </a:p>
        </p:txBody>
      </p:sp>
    </p:spTree>
  </p:cSld>
  <p:clrMapOvr>
    <a:masterClrMapping/>
  </p:clrMapOvr>
  <p:transition spd="slow">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60648"/>
            <a:ext cx="9144000" cy="6597352"/>
          </a:xfrm>
        </p:spPr>
        <p:txBody>
          <a:bodyPr>
            <a:normAutofit fontScale="92500" lnSpcReduction="20000"/>
          </a:bodyPr>
          <a:lstStyle/>
          <a:p>
            <a:pPr lvl="0" algn="just">
              <a:buNone/>
            </a:pPr>
            <a:r>
              <a:rPr lang="es-PA" dirty="0" smtClean="0"/>
              <a:t>47.Guerra civil en Sierra Leona (1991-2002): </a:t>
            </a:r>
            <a:r>
              <a:rPr lang="es-PA" b="1" dirty="0" smtClean="0">
                <a:latin typeface="Times New Roman"/>
                <a:ea typeface="Times New Roman"/>
              </a:rPr>
              <a:t>16,000 muertos</a:t>
            </a:r>
            <a:endParaRPr lang="es-ES" b="1" dirty="0" smtClean="0"/>
          </a:p>
          <a:p>
            <a:pPr lvl="0">
              <a:buNone/>
            </a:pPr>
            <a:r>
              <a:rPr lang="es-PA" dirty="0" smtClean="0"/>
              <a:t>48.Guerra de los Diez Días (Eslovenia y Yugoslavia (1991): </a:t>
            </a:r>
            <a:r>
              <a:rPr lang="es-PA" b="1" dirty="0" smtClean="0">
                <a:latin typeface="Times New Roman"/>
                <a:ea typeface="Times New Roman"/>
              </a:rPr>
              <a:t>62 muertos</a:t>
            </a:r>
            <a:endParaRPr lang="es-ES" b="1" dirty="0" smtClean="0"/>
          </a:p>
          <a:p>
            <a:pPr lvl="0">
              <a:buNone/>
            </a:pPr>
            <a:r>
              <a:rPr lang="es-PA" dirty="0" smtClean="0"/>
              <a:t>49.Guerra Croata de Independencia (1991-1995): </a:t>
            </a:r>
            <a:r>
              <a:rPr lang="es-PA" b="1" dirty="0" smtClean="0">
                <a:latin typeface="Times New Roman"/>
                <a:ea typeface="Times New Roman"/>
              </a:rPr>
              <a:t>222,915 muertos</a:t>
            </a:r>
            <a:endParaRPr lang="es-ES" b="1" dirty="0" smtClean="0"/>
          </a:p>
          <a:p>
            <a:pPr lvl="0">
              <a:buNone/>
            </a:pPr>
            <a:r>
              <a:rPr lang="es-PA" dirty="0" smtClean="0"/>
              <a:t>50.Guerra de Bosnia (1992-1995): </a:t>
            </a:r>
            <a:r>
              <a:rPr lang="es-PA" b="1" dirty="0" smtClean="0">
                <a:latin typeface="Times New Roman"/>
                <a:ea typeface="Times New Roman"/>
              </a:rPr>
              <a:t>99,535 muertos</a:t>
            </a:r>
            <a:endParaRPr lang="es-ES" b="1" dirty="0" smtClean="0"/>
          </a:p>
          <a:p>
            <a:pPr lvl="0">
              <a:buNone/>
            </a:pPr>
            <a:r>
              <a:rPr lang="es-PA" dirty="0" smtClean="0"/>
              <a:t>51.Guerra de Kosovo (1999): </a:t>
            </a:r>
            <a:r>
              <a:rPr lang="es-PA" b="1" dirty="0" smtClean="0">
                <a:latin typeface="Times New Roman"/>
                <a:ea typeface="Times New Roman"/>
              </a:rPr>
              <a:t>12,000 muertos</a:t>
            </a:r>
            <a:endParaRPr lang="es-ES" b="1" dirty="0" smtClean="0"/>
          </a:p>
          <a:p>
            <a:pPr lvl="0">
              <a:buNone/>
            </a:pPr>
            <a:r>
              <a:rPr lang="es-PA" dirty="0" smtClean="0"/>
              <a:t>52.Genocidio ruandés (1994): </a:t>
            </a:r>
            <a:r>
              <a:rPr lang="es-PA" b="1" dirty="0" smtClean="0">
                <a:latin typeface="Times New Roman"/>
                <a:ea typeface="Times New Roman"/>
              </a:rPr>
              <a:t>1,000,000 muertos</a:t>
            </a:r>
            <a:endParaRPr lang="es-ES" b="1" dirty="0" smtClean="0"/>
          </a:p>
          <a:p>
            <a:pPr>
              <a:buNone/>
            </a:pPr>
            <a:r>
              <a:rPr lang="es-PA" dirty="0" smtClean="0"/>
              <a:t>53.Genocidio congoleño (1994-2002): </a:t>
            </a:r>
            <a:r>
              <a:rPr lang="es-PA" b="1" dirty="0" smtClean="0">
                <a:latin typeface="Times New Roman"/>
                <a:ea typeface="Times New Roman"/>
              </a:rPr>
              <a:t>4,000,000 muertos</a:t>
            </a:r>
          </a:p>
          <a:p>
            <a:pPr lvl="0">
              <a:buNone/>
            </a:pPr>
            <a:endParaRPr lang="es-ES" dirty="0" smtClean="0"/>
          </a:p>
          <a:p>
            <a:pPr lvl="0">
              <a:buNone/>
            </a:pPr>
            <a:r>
              <a:rPr lang="es-PA" dirty="0" smtClean="0"/>
              <a:t>54.Guerra del Cenepa (1995): </a:t>
            </a:r>
            <a:r>
              <a:rPr lang="es-PA" b="1" dirty="0" smtClean="0">
                <a:latin typeface="Times New Roman"/>
                <a:ea typeface="Times New Roman"/>
              </a:rPr>
              <a:t>114 muertos</a:t>
            </a:r>
            <a:endParaRPr lang="es-ES" b="1" dirty="0" smtClean="0"/>
          </a:p>
          <a:p>
            <a:pPr lvl="0">
              <a:buNone/>
            </a:pPr>
            <a:r>
              <a:rPr lang="es-PA" dirty="0" smtClean="0"/>
              <a:t>55.Primera guerra chechena (1994-1996): </a:t>
            </a:r>
            <a:r>
              <a:rPr lang="es-PA" b="1" dirty="0" smtClean="0">
                <a:latin typeface="Times New Roman"/>
                <a:ea typeface="Times New Roman"/>
              </a:rPr>
              <a:t>23,123 muertos</a:t>
            </a:r>
            <a:endParaRPr lang="es-ES" b="1" dirty="0" smtClean="0"/>
          </a:p>
          <a:p>
            <a:pPr lvl="0">
              <a:buNone/>
            </a:pPr>
            <a:r>
              <a:rPr lang="es-PA" dirty="0" smtClean="0"/>
              <a:t>56.Primera guerra del Congo (1996-1997): </a:t>
            </a:r>
            <a:r>
              <a:rPr lang="es-PA" b="1" dirty="0" smtClean="0">
                <a:latin typeface="Times New Roman"/>
                <a:ea typeface="Times New Roman"/>
              </a:rPr>
              <a:t>210,000 muertos</a:t>
            </a:r>
            <a:endParaRPr lang="es-ES" b="1" dirty="0" smtClean="0"/>
          </a:p>
          <a:p>
            <a:pPr lvl="0">
              <a:buNone/>
            </a:pPr>
            <a:r>
              <a:rPr lang="es-PA" dirty="0" smtClean="0"/>
              <a:t>57.Guerra civil nepalesa (1996-2006): </a:t>
            </a:r>
            <a:r>
              <a:rPr lang="es-PA" b="1" dirty="0" smtClean="0">
                <a:latin typeface="Times New Roman"/>
                <a:ea typeface="Times New Roman"/>
              </a:rPr>
              <a:t>12,700 muertos</a:t>
            </a:r>
            <a:endParaRPr lang="es-ES" b="1" dirty="0" smtClean="0"/>
          </a:p>
          <a:p>
            <a:pPr lvl="0">
              <a:buNone/>
            </a:pPr>
            <a:r>
              <a:rPr lang="es-PA" dirty="0" smtClean="0"/>
              <a:t>58.Segunda guerra del Congo (1998-2002): </a:t>
            </a:r>
            <a:r>
              <a:rPr lang="es-PA" b="1" dirty="0" smtClean="0">
                <a:latin typeface="Times New Roman"/>
                <a:ea typeface="Times New Roman"/>
              </a:rPr>
              <a:t>3,800,000 muertos</a:t>
            </a:r>
            <a:endParaRPr lang="es-ES" b="1" dirty="0" smtClean="0"/>
          </a:p>
          <a:p>
            <a:pPr lvl="0">
              <a:buNone/>
            </a:pPr>
            <a:r>
              <a:rPr lang="es-PA" dirty="0" smtClean="0"/>
              <a:t>59.Conflicto de Ituri (Congo) (1999-2006): </a:t>
            </a:r>
            <a:r>
              <a:rPr lang="es-PA" b="1" dirty="0" smtClean="0">
                <a:latin typeface="Times New Roman"/>
                <a:ea typeface="Times New Roman"/>
              </a:rPr>
              <a:t>60,000 muertos </a:t>
            </a:r>
            <a:endParaRPr lang="es-ES" b="1" dirty="0" smtClean="0"/>
          </a:p>
          <a:p>
            <a:pPr lvl="0">
              <a:buNone/>
            </a:pPr>
            <a:r>
              <a:rPr lang="es-PA" dirty="0" smtClean="0"/>
              <a:t>60.Guerra entre Etiopía y Eritrea (1998-2000): </a:t>
            </a:r>
            <a:r>
              <a:rPr lang="es-PA" b="1" dirty="0" smtClean="0">
                <a:latin typeface="Times New Roman"/>
                <a:ea typeface="Times New Roman"/>
              </a:rPr>
              <a:t>180,000 muertos</a:t>
            </a:r>
            <a:endParaRPr lang="es-ES" b="1" dirty="0" smtClean="0"/>
          </a:p>
          <a:p>
            <a:pPr lvl="0">
              <a:buNone/>
            </a:pPr>
            <a:r>
              <a:rPr lang="es-PA" dirty="0" smtClean="0"/>
              <a:t>61.Segunda guerra chechena (1999-2006): </a:t>
            </a:r>
            <a:r>
              <a:rPr lang="es-PA" b="1" dirty="0" smtClean="0">
                <a:latin typeface="Times New Roman"/>
                <a:ea typeface="Times New Roman"/>
              </a:rPr>
              <a:t>34,249 muertos</a:t>
            </a:r>
            <a:endParaRPr lang="es-ES" b="1" dirty="0" smtClean="0"/>
          </a:p>
          <a:p>
            <a:pPr>
              <a:buNone/>
            </a:pPr>
            <a:r>
              <a:rPr lang="es-PA" dirty="0" smtClean="0"/>
              <a:t>62.Guerra civil en Siria (2011-presente): </a:t>
            </a:r>
            <a:r>
              <a:rPr lang="es-PA" b="1" dirty="0" smtClean="0">
                <a:latin typeface="Times New Roman"/>
                <a:ea typeface="Times New Roman"/>
              </a:rPr>
              <a:t>64,344 muertos</a:t>
            </a:r>
            <a:endParaRPr lang="es-ES" b="1" dirty="0"/>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267744" y="4365104"/>
            <a:ext cx="3672408" cy="7200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179512" y="692696"/>
            <a:ext cx="8507288" cy="5631904"/>
          </a:xfrm>
        </p:spPr>
        <p:txBody>
          <a:bodyPr>
            <a:normAutofit/>
          </a:bodyPr>
          <a:lstStyle/>
          <a:p>
            <a:pPr algn="just"/>
            <a:r>
              <a:rPr lang="es-PA" sz="4000" dirty="0" smtClean="0"/>
              <a:t>Según el </a:t>
            </a:r>
            <a:r>
              <a:rPr lang="es-PA" sz="4000" i="1" dirty="0" smtClean="0"/>
              <a:t>Informe Mundial de la Salud,</a:t>
            </a:r>
            <a:r>
              <a:rPr lang="es-PA" sz="4000" b="1" dirty="0" smtClean="0"/>
              <a:t> publicado por la Organización Panamericana de la Salud en 2002, </a:t>
            </a:r>
            <a:r>
              <a:rPr lang="es-ES" sz="4000" dirty="0" smtClean="0"/>
              <a:t> </a:t>
            </a:r>
            <a:r>
              <a:rPr lang="es-PA" sz="4000" dirty="0" smtClean="0"/>
              <a:t>e</a:t>
            </a:r>
            <a:r>
              <a:rPr lang="es-ES" sz="4000" dirty="0" smtClean="0"/>
              <a:t>l total de muertos a razón de los conflictos bélicos del siglo XX, alcanza la impresionante cifra de  </a:t>
            </a:r>
            <a:r>
              <a:rPr lang="es-ES" sz="4400" b="1" dirty="0" smtClean="0">
                <a:solidFill>
                  <a:srgbClr val="7030A0"/>
                </a:solidFill>
              </a:rPr>
              <a:t>191</a:t>
            </a:r>
            <a:r>
              <a:rPr lang="es-ES" sz="4000" b="1" dirty="0" smtClean="0">
                <a:solidFill>
                  <a:srgbClr val="7030A0"/>
                </a:solidFill>
              </a:rPr>
              <a:t> MILLONES</a:t>
            </a:r>
            <a:r>
              <a:rPr lang="es-ES" sz="4000" dirty="0" smtClean="0">
                <a:solidFill>
                  <a:srgbClr val="7030A0"/>
                </a:solidFill>
              </a:rPr>
              <a:t>  </a:t>
            </a:r>
            <a:r>
              <a:rPr lang="es-ES" sz="4000" dirty="0" smtClean="0"/>
              <a:t>y agrega: </a:t>
            </a:r>
          </a:p>
          <a:p>
            <a:endParaRPr lang="es-ES" sz="4000" dirty="0"/>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92696"/>
            <a:ext cx="8435280" cy="5775920"/>
          </a:xfrm>
        </p:spPr>
        <p:txBody>
          <a:bodyPr>
            <a:normAutofit lnSpcReduction="10000"/>
          </a:bodyPr>
          <a:lstStyle/>
          <a:p>
            <a:pPr algn="just"/>
            <a:r>
              <a:rPr lang="es-PA" dirty="0" smtClean="0"/>
              <a:t>«El siglo XX fue uno de los periodos más violentos de la historia de la Humanidad… Además de los muchos miles de personas muertas cada año en conflictos violentos, es enorme la cifra de las que resultan heridas, algunas de las cuales quedan discapacitadas de por vida. Son escasos los datos sobre las discapacidades causadas por los conflictos, pero unas pocas cifras ponen de relieve las prolongadas repercusiones de éstos. Por ejemplo, en Etiopía, más de 30 años de conflicto armado han causado la muerte de aproximadamente un millón de personas, de las que la mitad eran civiles. Alrededor de una tercera parte de los 300 000 soldados que regresaron del frente una vez acabado el conflicto estaban heridos o discapacitados, y al menos 40 000 personas habían perdido una o más extremidades. </a:t>
            </a:r>
            <a:endParaRPr lang="es-ES" dirty="0"/>
          </a:p>
        </p:txBody>
      </p:sp>
    </p:spTree>
  </p:cSld>
  <p:clrMapOvr>
    <a:masterClrMapping/>
  </p:clrMapOvr>
  <p:transition spd="slow">
    <p:strip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692696"/>
            <a:ext cx="8507288" cy="5631904"/>
          </a:xfrm>
        </p:spPr>
        <p:txBody>
          <a:bodyPr>
            <a:normAutofit fontScale="92500"/>
          </a:bodyPr>
          <a:lstStyle/>
          <a:p>
            <a:pPr algn="just"/>
            <a:r>
              <a:rPr lang="es-PA" dirty="0" smtClean="0"/>
              <a:t>En Camboya, 36 000 personas, es decir, una de cada 236, perdieron una extremidad por la explosión accidental de una mina terrestre. En algunos conflictos se ha mutilado a civiles como parte de una estrategia deliberada para desmoralizar a las comunidades. También se ha utilizado deliberadamente la violación sexual como arma en muchos conflictos: en Corea durante la Segunda Guerra Mundial, en Bangladesh durante la guerra de independencia y en los conflictos de Argelia, India (Cachemira), Indonesia, Liberia, </a:t>
            </a:r>
            <a:r>
              <a:rPr lang="es-PA" dirty="0" err="1" smtClean="0"/>
              <a:t>Rwanda</a:t>
            </a:r>
            <a:r>
              <a:rPr lang="es-PA" dirty="0" smtClean="0"/>
              <a:t>, Uganda y la antigua Yugoslavia. Los soldados violan a las esposas, hijas, madres y hermanas de sus enemigos como actos de humillación y venganza contra el enemigo considerado en conjunto. Por ejemplo, las estimaciones del número de mujeres violadas por soldados durante el conflicto de Bosnia y Herzegovina varían entre 10 000 y 60 000.</a:t>
            </a:r>
            <a:endParaRPr lang="es-ES" dirty="0" smtClean="0"/>
          </a:p>
          <a:p>
            <a:endParaRPr lang="es-ES" dirty="0"/>
          </a:p>
        </p:txBody>
      </p:sp>
    </p:spTree>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88640"/>
            <a:ext cx="5220072" cy="3960440"/>
          </a:xfrm>
        </p:spPr>
        <p:txBody>
          <a:bodyPr>
            <a:normAutofit fontScale="77500" lnSpcReduction="20000"/>
          </a:bodyPr>
          <a:lstStyle/>
          <a:p>
            <a:pPr algn="just"/>
            <a:r>
              <a:rPr lang="es-PA" sz="2900" dirty="0" smtClean="0"/>
              <a:t>El siglo XX llegó a su fin, y se destaca como el siglo más </a:t>
            </a:r>
            <a:r>
              <a:rPr lang="es-PA" sz="2900" b="1" dirty="0" smtClean="0"/>
              <a:t>productivo y destructivo</a:t>
            </a:r>
            <a:r>
              <a:rPr lang="es-PA" sz="2900" dirty="0" smtClean="0"/>
              <a:t> de la historia. Ningún otro se acerca a él en términos de progreso social en la educación, la salud y la riqueza que ha proporcionado a la población. Pero también es evidente que ningún otro siglo en los registros es igual en la </a:t>
            </a:r>
            <a:r>
              <a:rPr lang="es-PA" sz="2900" b="1" dirty="0" smtClean="0"/>
              <a:t>violencia civil incivilizada </a:t>
            </a:r>
            <a:r>
              <a:rPr lang="es-PA" sz="2900" dirty="0" smtClean="0"/>
              <a:t>del siglo XX, en el número de conflictos librados, las hordas de refugiados creados, los millones de personas que murieron en guerras, y los gastos de "defensa".»</a:t>
            </a:r>
            <a:endParaRPr lang="es-ES" sz="2900" dirty="0" smtClean="0"/>
          </a:p>
          <a:p>
            <a:endParaRPr lang="es-ES" dirty="0"/>
          </a:p>
        </p:txBody>
      </p:sp>
      <p:pic>
        <p:nvPicPr>
          <p:cNvPr id="45060" name="Picture 4" descr="http://cdn.larepublica.pe/sites/default/files/imagecache/img_noticia_640x384/imagen/2010/12/21/tecno.jpg"/>
          <p:cNvPicPr>
            <a:picLocks noChangeAspect="1" noChangeArrowheads="1"/>
          </p:cNvPicPr>
          <p:nvPr/>
        </p:nvPicPr>
        <p:blipFill>
          <a:blip r:embed="rId2" cstate="print"/>
          <a:srcRect/>
          <a:stretch>
            <a:fillRect/>
          </a:stretch>
        </p:blipFill>
        <p:spPr bwMode="auto">
          <a:xfrm>
            <a:off x="467544" y="4077072"/>
            <a:ext cx="3744416" cy="278092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5064" name="Picture 8" descr="http://2.bp.blogspot.com/-li60RUTRZZU/Tkae3RvogjI/AAAAAAAAEgg/aFfVilWYZvo/s1600/Carpeta_Pedagogica_Vietnam.jpg"/>
          <p:cNvPicPr>
            <a:picLocks noChangeAspect="1" noChangeArrowheads="1"/>
          </p:cNvPicPr>
          <p:nvPr/>
        </p:nvPicPr>
        <p:blipFill>
          <a:blip r:embed="rId3" cstate="print"/>
          <a:srcRect/>
          <a:stretch>
            <a:fillRect/>
          </a:stretch>
        </p:blipFill>
        <p:spPr bwMode="auto">
          <a:xfrm>
            <a:off x="5436096" y="836712"/>
            <a:ext cx="3514353" cy="423976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linds(horizontal)">
                                      <p:cBhvr>
                                        <p:cTn id="7" dur="3000"/>
                                        <p:tgtEl>
                                          <p:spTgt spid="45060"/>
                                        </p:tgtEl>
                                      </p:cBhvr>
                                    </p:animEffect>
                                  </p:childTnLst>
                                </p:cTn>
                              </p:par>
                              <p:par>
                                <p:cTn id="8" presetID="3" presetClass="entr" presetSubtype="5" fill="hold" nodeType="withEffect">
                                  <p:stCondLst>
                                    <p:cond delay="0"/>
                                  </p:stCondLst>
                                  <p:childTnLst>
                                    <p:set>
                                      <p:cBhvr>
                                        <p:cTn id="9" dur="1" fill="hold">
                                          <p:stCondLst>
                                            <p:cond delay="0"/>
                                          </p:stCondLst>
                                        </p:cTn>
                                        <p:tgtEl>
                                          <p:spTgt spid="45064"/>
                                        </p:tgtEl>
                                        <p:attrNameLst>
                                          <p:attrName>style.visibility</p:attrName>
                                        </p:attrNameLst>
                                      </p:cBhvr>
                                      <p:to>
                                        <p:strVal val="visible"/>
                                      </p:to>
                                    </p:set>
                                    <p:animEffect transition="in" filter="blinds(vertical)">
                                      <p:cBhvr>
                                        <p:cTn id="10" dur="30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88640"/>
            <a:ext cx="9144000" cy="3744416"/>
          </a:xfrm>
        </p:spPr>
        <p:txBody>
          <a:bodyPr/>
          <a:lstStyle/>
          <a:p>
            <a:pPr algn="just"/>
            <a:r>
              <a:rPr lang="es-PA" dirty="0" smtClean="0"/>
              <a:t>Hasta el 2004, este siglo moderno ya ha sido responsable de 250 guerras con 191 millones de muertos asociadas a ellas; un número algo mayor que la población total actual de Francia, Bélgica, Países Bajos, y los cuatro países escandinavos, Dinamarca, Finlandia, Noruega y Suecia. Desde mediados del siglo XX, las guerras se han vuelto más frecuentes y mucho más mortales. </a:t>
            </a:r>
            <a:r>
              <a:rPr lang="es-PA" b="1" dirty="0" smtClean="0"/>
              <a:t>Ha habido seis veces más muertes por las guerras en el siglo XX que en el XIX.</a:t>
            </a:r>
            <a:endParaRPr lang="es-ES" dirty="0" smtClean="0"/>
          </a:p>
          <a:p>
            <a:pPr algn="just"/>
            <a:endParaRPr lang="es-ES" dirty="0"/>
          </a:p>
        </p:txBody>
      </p:sp>
      <p:pic>
        <p:nvPicPr>
          <p:cNvPr id="44034" name="Picture 2" descr="http://www.artefenix.net/wp-content/uploads/2012/02/guerra1a.jpg"/>
          <p:cNvPicPr>
            <a:picLocks noChangeAspect="1" noChangeArrowheads="1"/>
          </p:cNvPicPr>
          <p:nvPr/>
        </p:nvPicPr>
        <p:blipFill>
          <a:blip r:embed="rId2" cstate="print"/>
          <a:srcRect/>
          <a:stretch>
            <a:fillRect/>
          </a:stretch>
        </p:blipFill>
        <p:spPr bwMode="auto">
          <a:xfrm>
            <a:off x="3779912" y="3607089"/>
            <a:ext cx="4879082" cy="3082141"/>
          </a:xfrm>
          <a:prstGeom prst="rect">
            <a:avLst/>
          </a:prstGeom>
          <a:no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8229600" cy="917456"/>
          </a:xfrm>
        </p:spPr>
        <p:style>
          <a:lnRef idx="1">
            <a:schemeClr val="accent3"/>
          </a:lnRef>
          <a:fillRef idx="2">
            <a:schemeClr val="accent3"/>
          </a:fillRef>
          <a:effectRef idx="1">
            <a:schemeClr val="accent3"/>
          </a:effectRef>
          <a:fontRef idx="minor">
            <a:schemeClr val="dk1"/>
          </a:fontRef>
        </p:style>
        <p:txBody>
          <a:bodyPr/>
          <a:lstStyle/>
          <a:p>
            <a:r>
              <a:rPr lang="es-PA" sz="4000" b="1" dirty="0" smtClean="0">
                <a:solidFill>
                  <a:srgbClr val="7030A0"/>
                </a:solidFill>
              </a:rPr>
              <a:t>A.1.2. El genocidio del aborto.</a:t>
            </a:r>
            <a:endParaRPr lang="es-ES" sz="4000" dirty="0" smtClean="0">
              <a:solidFill>
                <a:srgbClr val="7030A0"/>
              </a:solidFill>
            </a:endParaRPr>
          </a:p>
          <a:p>
            <a:endParaRPr lang="es-ES" dirty="0">
              <a:solidFill>
                <a:srgbClr val="7030A0"/>
              </a:solidFill>
            </a:endParaRPr>
          </a:p>
        </p:txBody>
      </p:sp>
      <p:pic>
        <p:nvPicPr>
          <p:cNvPr id="43010" name="Picture 2" descr="http://t3.gstatic.com/images?q=tbn:ANd9GcRBOUyBn2bIM4aYWpvi2TB_hTF84jKpPhPi9bV4bjNUkNommalojA"/>
          <p:cNvPicPr>
            <a:picLocks noChangeAspect="1" noChangeArrowheads="1"/>
          </p:cNvPicPr>
          <p:nvPr/>
        </p:nvPicPr>
        <p:blipFill>
          <a:blip r:embed="rId2" cstate="print"/>
          <a:srcRect/>
          <a:stretch>
            <a:fillRect/>
          </a:stretch>
        </p:blipFill>
        <p:spPr bwMode="auto">
          <a:xfrm>
            <a:off x="2915816" y="2852936"/>
            <a:ext cx="5256584" cy="359457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3000"/>
                                        <p:tgtEl>
                                          <p:spTgt spid="43010"/>
                                        </p:tgtEl>
                                      </p:cBhvr>
                                    </p:animEffect>
                                    <p:anim calcmode="lin" valueType="num">
                                      <p:cBhvr>
                                        <p:cTn id="8" dur="3000" fill="hold"/>
                                        <p:tgtEl>
                                          <p:spTgt spid="43010"/>
                                        </p:tgtEl>
                                        <p:attrNameLst>
                                          <p:attrName>ppt_x</p:attrName>
                                        </p:attrNameLst>
                                      </p:cBhvr>
                                      <p:tavLst>
                                        <p:tav tm="0">
                                          <p:val>
                                            <p:strVal val="#ppt_x"/>
                                          </p:val>
                                        </p:tav>
                                        <p:tav tm="100000">
                                          <p:val>
                                            <p:strVal val="#ppt_x"/>
                                          </p:val>
                                        </p:tav>
                                      </p:tavLst>
                                    </p:anim>
                                    <p:anim calcmode="lin" valueType="num">
                                      <p:cBhvr>
                                        <p:cTn id="9" dur="3000" fill="hold"/>
                                        <p:tgtEl>
                                          <p:spTgt spid="43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195736" y="3789040"/>
            <a:ext cx="6768752" cy="2016224"/>
          </a:xfrm>
          <a:prstGeom prst="roundRect">
            <a:avLst>
              <a:gd name="adj" fmla="val 2479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251520" y="548680"/>
            <a:ext cx="8640960" cy="5775920"/>
          </a:xfrm>
        </p:spPr>
        <p:txBody>
          <a:bodyPr>
            <a:normAutofit/>
          </a:bodyPr>
          <a:lstStyle/>
          <a:p>
            <a:pPr algn="just"/>
            <a:r>
              <a:rPr lang="es-ES" dirty="0" smtClean="0">
                <a:solidFill>
                  <a:srgbClr val="002060"/>
                </a:solidFill>
              </a:rPr>
              <a:t>La historia del Movimiento de María Reina de la Paz en Iberoamérica, comienza el 24 de junio de 1981, cuando unos jóvenes croatas católicos vieron por primera vez en Medjugorje a la Santísima Virgen María, toda vez que la Madre comenzó a aparecer, no por los Balcanes (la ex‒Yugoslavia) sino por toda la humanidad. </a:t>
            </a:r>
          </a:p>
          <a:p>
            <a:r>
              <a:rPr lang="es-ES" dirty="0" smtClean="0"/>
              <a:t>La Virgen dijo al inicio de sus apariciones, el 26 de junio de 1981: </a:t>
            </a:r>
          </a:p>
          <a:p>
            <a:pPr lvl="6" algn="just">
              <a:buNone/>
            </a:pPr>
            <a:r>
              <a:rPr lang="es-ES" i="1" dirty="0" smtClean="0"/>
              <a:t>		</a:t>
            </a:r>
            <a:r>
              <a:rPr lang="es-ES" sz="1800" b="1" i="1" dirty="0" smtClean="0">
                <a:solidFill>
                  <a:srgbClr val="C00000"/>
                </a:solidFill>
              </a:rPr>
              <a:t>“He venido aquí porque hay muchos y verdaderos creyentes. Deseo estar con ustedes para convertir y reconciliar al mundo entero. Paz, paz, paz y sólo la paz. Reconcíliense. La paz debe reinar entre Dios  y entre ustedes mismos.” Para eso es necesario tener fe, orar, ayunar y confesarse.” </a:t>
            </a:r>
            <a:endParaRPr lang="es-ES" sz="1800" b="1" dirty="0" smtClean="0">
              <a:solidFill>
                <a:srgbClr val="C00000"/>
              </a:solidFill>
            </a:endParaRPr>
          </a:p>
          <a:p>
            <a:pPr lvl="2" algn="just">
              <a:buNone/>
            </a:pPr>
            <a:endParaRPr lang="es-ES" dirty="0" smtClean="0">
              <a:solidFill>
                <a:srgbClr val="C00000"/>
              </a:solidFill>
            </a:endParaRPr>
          </a:p>
          <a:p>
            <a:endParaRPr lang="es-ES" dirty="0" smtClean="0"/>
          </a:p>
          <a:p>
            <a:endParaRPr lang="es-ES" dirty="0"/>
          </a:p>
        </p:txBody>
      </p:sp>
      <p:pic>
        <p:nvPicPr>
          <p:cNvPr id="70658" name="Picture 2" descr="http://3.bp.blogspot.com/-gIeIX3yd0qI/Tz2-G4xgP8I/AAAAAAAADjo/GT2LUVHvTFw/s1600/Medjugorje-Gospa.jpg"/>
          <p:cNvPicPr>
            <a:picLocks noChangeAspect="1" noChangeArrowheads="1"/>
          </p:cNvPicPr>
          <p:nvPr/>
        </p:nvPicPr>
        <p:blipFill>
          <a:blip r:embed="rId2" cstate="print"/>
          <a:srcRect/>
          <a:stretch>
            <a:fillRect/>
          </a:stretch>
        </p:blipFill>
        <p:spPr bwMode="auto">
          <a:xfrm flipH="1">
            <a:off x="323528" y="3861048"/>
            <a:ext cx="1872208" cy="1512168"/>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ox(out)">
                                      <p:cBhvr>
                                        <p:cTn id="7" dur="1000"/>
                                        <p:tgtEl>
                                          <p:spTgt spid="70658"/>
                                        </p:tgtEl>
                                      </p:cBhvr>
                                    </p:animEffect>
                                  </p:childTnLst>
                                </p:cTn>
                              </p:par>
                            </p:childTnLst>
                          </p:cTn>
                        </p:par>
                        <p:par>
                          <p:cTn id="8" fill="hold">
                            <p:stCondLst>
                              <p:cond delay="1000"/>
                            </p:stCondLst>
                            <p:childTnLst>
                              <p:par>
                                <p:cTn id="9" presetID="6" presetClass="emph" presetSubtype="0" fill="hold" nodeType="afterEffect">
                                  <p:stCondLst>
                                    <p:cond delay="0"/>
                                  </p:stCondLst>
                                  <p:childTnLst>
                                    <p:animScale>
                                      <p:cBhvr>
                                        <p:cTn id="10" dur="2000" fill="hold"/>
                                        <p:tgtEl>
                                          <p:spTgt spid="70658"/>
                                        </p:tgtEl>
                                      </p:cBhvr>
                                      <p:by x="125000" y="125000"/>
                                    </p:animScale>
                                  </p:childTnLst>
                                </p:cTn>
                              </p:par>
                            </p:childTnLst>
                          </p:cTn>
                        </p:par>
                        <p:par>
                          <p:cTn id="11" fill="hold">
                            <p:stCondLst>
                              <p:cond delay="3000"/>
                            </p:stCondLst>
                            <p:childTnLst>
                              <p:par>
                                <p:cTn id="12" presetID="6" presetClass="emph" presetSubtype="0" fill="hold" nodeType="afterEffect">
                                  <p:stCondLst>
                                    <p:cond delay="0"/>
                                  </p:stCondLst>
                                  <p:childTnLst>
                                    <p:animScale>
                                      <p:cBhvr>
                                        <p:cTn id="13" dur="2000" fill="hold"/>
                                        <p:tgtEl>
                                          <p:spTgt spid="70658"/>
                                        </p:tgtEl>
                                      </p:cBhvr>
                                      <p:by x="90000" y="90000"/>
                                    </p:animScale>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2000"/>
                                        <p:tgtEl>
                                          <p:spTgt spid="3">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60648"/>
            <a:ext cx="5940152" cy="6597352"/>
          </a:xfrm>
        </p:spPr>
        <p:txBody>
          <a:bodyPr>
            <a:normAutofit fontScale="92500" lnSpcReduction="20000"/>
          </a:bodyPr>
          <a:lstStyle/>
          <a:p>
            <a:pPr algn="just"/>
            <a:r>
              <a:rPr lang="es-PA" dirty="0" smtClean="0"/>
              <a:t>Frente a la cruda realidad de las guerras y revoluciones del siglo XX, hay que agregar otro episodio también doloroso y más cruel: el genocidio del aborto provocado. Sin inflar las cifras que publican los promotores del aborto, que de por sí son sorprendentes, las investigaciones más exactas señalan que </a:t>
            </a:r>
            <a:r>
              <a:rPr lang="es-PA" b="1" dirty="0" smtClean="0">
                <a:solidFill>
                  <a:srgbClr val="C00000"/>
                </a:solidFill>
              </a:rPr>
              <a:t>DESDE 1922 HASTA EL AÑO 2012 HUBO 907 MILLONES DE ABORTOS PROVOCADOS</a:t>
            </a:r>
            <a:r>
              <a:rPr lang="es-PA" b="1" dirty="0" smtClean="0"/>
              <a:t>;</a:t>
            </a:r>
            <a:r>
              <a:rPr lang="es-PA" dirty="0" smtClean="0"/>
              <a:t> casi un billón de seres humanos no nacidos, se calcula que por mes se llegan a abortar    1, 039, 000 bebes en todo el mundo. Cf. http://www.aciprensa.com/noticias/articulo-del-washington-times-promotores-del-aborto-inflan-cifras- 74208/#.UPiMH3ctE8w. La cifra de abortos provocados en menos de un siglo, es </a:t>
            </a:r>
            <a:r>
              <a:rPr lang="es-PA" b="1" dirty="0" smtClean="0"/>
              <a:t>cuatro veces y medio</a:t>
            </a:r>
            <a:r>
              <a:rPr lang="es-PA" dirty="0" smtClean="0"/>
              <a:t> más que el saldo de todas las guerras que hubo en el siglo XX.</a:t>
            </a:r>
            <a:endParaRPr lang="es-ES" dirty="0" smtClean="0"/>
          </a:p>
          <a:p>
            <a:endParaRPr lang="es-ES" dirty="0"/>
          </a:p>
        </p:txBody>
      </p:sp>
      <p:pic>
        <p:nvPicPr>
          <p:cNvPr id="28674" name="Picture 2" descr="http://saludable.infobae.com/files/2010/10/embrion.jpg"/>
          <p:cNvPicPr>
            <a:picLocks noChangeAspect="1" noChangeArrowheads="1"/>
          </p:cNvPicPr>
          <p:nvPr/>
        </p:nvPicPr>
        <p:blipFill>
          <a:blip r:embed="rId2" cstate="print"/>
          <a:srcRect/>
          <a:stretch>
            <a:fillRect/>
          </a:stretch>
        </p:blipFill>
        <p:spPr bwMode="auto">
          <a:xfrm rot="17426414">
            <a:off x="5734765" y="1850780"/>
            <a:ext cx="3455314" cy="2301357"/>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anim calcmode="lin" valueType="num">
                                      <p:cBhvr>
                                        <p:cTn id="8" dur="2000" fill="hold"/>
                                        <p:tgtEl>
                                          <p:spTgt spid="28674"/>
                                        </p:tgtEl>
                                        <p:attrNameLst>
                                          <p:attrName>ppt_x</p:attrName>
                                        </p:attrNameLst>
                                      </p:cBhvr>
                                      <p:tavLst>
                                        <p:tav tm="0">
                                          <p:val>
                                            <p:strVal val="#ppt_x"/>
                                          </p:val>
                                        </p:tav>
                                        <p:tav tm="100000">
                                          <p:val>
                                            <p:strVal val="#ppt_x"/>
                                          </p:val>
                                        </p:tav>
                                      </p:tavLst>
                                    </p:anim>
                                    <p:anim calcmode="lin" valueType="num">
                                      <p:cBhvr>
                                        <p:cTn id="9" dur="2000" fill="hold"/>
                                        <p:tgtEl>
                                          <p:spTgt spid="28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24744"/>
            <a:ext cx="8229600" cy="917456"/>
          </a:xfrm>
        </p:spPr>
        <p:txBody>
          <a:bodyPr/>
          <a:lstStyle/>
          <a:p>
            <a:r>
              <a:rPr lang="es-PA" b="1" dirty="0" smtClean="0"/>
              <a:t>A.1.3.Otras amenazas para la paz social.</a:t>
            </a:r>
            <a:endParaRPr lang="es-ES" dirty="0" smtClean="0"/>
          </a:p>
          <a:p>
            <a:endParaRPr lang="es-ES" dirty="0"/>
          </a:p>
        </p:txBody>
      </p:sp>
      <p:pic>
        <p:nvPicPr>
          <p:cNvPr id="40962" name="Picture 2" descr="http://www.laprensa.hn/var/laprensa_site/storage/images/media/fotogalerias/honduras/tegucigalpa/tasas-de-homicidios/tasas-de-homicidios/411946-1-esl-HN/Tasas-de-homicidios_480_311.jpg"/>
          <p:cNvPicPr>
            <a:picLocks noChangeAspect="1" noChangeArrowheads="1"/>
          </p:cNvPicPr>
          <p:nvPr/>
        </p:nvPicPr>
        <p:blipFill>
          <a:blip r:embed="rId2" cstate="print"/>
          <a:srcRect/>
          <a:stretch>
            <a:fillRect/>
          </a:stretch>
        </p:blipFill>
        <p:spPr bwMode="auto">
          <a:xfrm>
            <a:off x="107504" y="2132856"/>
            <a:ext cx="4104456" cy="2686051"/>
          </a:xfrm>
          <a:prstGeom prst="rect">
            <a:avLst/>
          </a:prstGeom>
          <a:noFill/>
        </p:spPr>
      </p:pic>
      <p:pic>
        <p:nvPicPr>
          <p:cNvPr id="40964" name="Picture 4" descr="http://s3.amazonaws.com/voy/attachments/1185/inline/violencia-intrafamiliar.jpg"/>
          <p:cNvPicPr>
            <a:picLocks noChangeAspect="1" noChangeArrowheads="1"/>
          </p:cNvPicPr>
          <p:nvPr/>
        </p:nvPicPr>
        <p:blipFill>
          <a:blip r:embed="rId3" cstate="print"/>
          <a:srcRect/>
          <a:stretch>
            <a:fillRect/>
          </a:stretch>
        </p:blipFill>
        <p:spPr bwMode="auto">
          <a:xfrm>
            <a:off x="5508104" y="3861048"/>
            <a:ext cx="3405758" cy="2781300"/>
          </a:xfrm>
          <a:prstGeom prst="rect">
            <a:avLst/>
          </a:prstGeom>
          <a:noFill/>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par>
                                <p:cTn id="8" presetID="10" presetClass="entr" presetSubtype="0"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Effect transition="in" filter="fade">
                                      <p:cBhvr>
                                        <p:cTn id="10"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548680"/>
            <a:ext cx="8507288" cy="6309320"/>
          </a:xfrm>
        </p:spPr>
        <p:txBody>
          <a:bodyPr>
            <a:normAutofit fontScale="92500" lnSpcReduction="20000"/>
          </a:bodyPr>
          <a:lstStyle/>
          <a:p>
            <a:pPr algn="just"/>
            <a:r>
              <a:rPr lang="es-PA" dirty="0" smtClean="0"/>
              <a:t>—Según el </a:t>
            </a:r>
            <a:r>
              <a:rPr lang="es-PA" i="1" dirty="0" smtClean="0"/>
              <a:t>Informe Mundial de la Salud,</a:t>
            </a:r>
            <a:r>
              <a:rPr lang="es-PA" b="1" dirty="0" smtClean="0"/>
              <a:t> publicado por la Organización Panamericana de la Salud en 2002, </a:t>
            </a:r>
            <a:r>
              <a:rPr lang="es-PA" dirty="0" smtClean="0"/>
              <a:t>se calcula que, en el </a:t>
            </a:r>
            <a:r>
              <a:rPr lang="es-PA" b="1" dirty="0" smtClean="0"/>
              <a:t>año 2000</a:t>
            </a:r>
            <a:r>
              <a:rPr lang="es-PA" dirty="0" smtClean="0"/>
              <a:t>, murieron 520,000 personas en el mundo a consecuencia de la </a:t>
            </a:r>
            <a:r>
              <a:rPr lang="es-PA" b="1" dirty="0" smtClean="0"/>
              <a:t>violencia interpersonal</a:t>
            </a:r>
            <a:r>
              <a:rPr lang="es-PA" dirty="0" smtClean="0"/>
              <a:t>, lo que representa una tasa del 8,8 por 100,000. Pero las estadísticas oficiales de homicidios no cuentan toda la historia. Muchas muertes se disfrazan de accidentes o se atribuyen a causas naturales o desconocidas. En la India, por ejemplo, los funcionarios de salud pública sospechan que numerosos fallecimientos de mujeres registrados como «quemaduras accidentales» fueron en realidad asesinatos, en los que los maridos u otros familiares las rociaron deliberadamente con queroseno y les prendieron fuego. En los lugares en los que no se investigan sistemáticamente los fallecimientos de los bebés o los ancianos, o en los que no se practican autopsias, éstos pueden atribuirse erróneamente a enfermedades u otras causas naturales. Sin embargo, de cualquier forma, podemos dilucidar, que si en un año mueren unas 520,000 personas por homicidios, </a:t>
            </a:r>
            <a:r>
              <a:rPr lang="es-PA" b="1" dirty="0" smtClean="0"/>
              <a:t>en unos doce años se dan como mínimo, unos 6,240,000 homicidios</a:t>
            </a:r>
            <a:r>
              <a:rPr lang="es-PA" dirty="0" smtClean="0"/>
              <a:t>.</a:t>
            </a:r>
            <a:endParaRPr lang="es-ES" dirty="0" smtClean="0"/>
          </a:p>
          <a:p>
            <a:endParaRPr lang="es-ES" dirty="0"/>
          </a:p>
        </p:txBody>
      </p:sp>
    </p:spTree>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23928" y="332656"/>
            <a:ext cx="4968552" cy="6336704"/>
          </a:xfrm>
        </p:spPr>
        <p:txBody>
          <a:bodyPr>
            <a:normAutofit lnSpcReduction="10000"/>
          </a:bodyPr>
          <a:lstStyle/>
          <a:p>
            <a:pPr algn="just"/>
            <a:r>
              <a:rPr lang="es-PA" dirty="0" smtClean="0"/>
              <a:t>—En el año 2000 más de </a:t>
            </a:r>
            <a:r>
              <a:rPr lang="es-PA" b="1" dirty="0" smtClean="0"/>
              <a:t>800,000</a:t>
            </a:r>
            <a:r>
              <a:rPr lang="es-PA" dirty="0" smtClean="0"/>
              <a:t> personas se quitaron la vida, lo que convierte al suicidio en la decimotercera causa de muerte en el mundo. Las tasas de suicidio tienden a aumentar con la edad y alcanzan las cifras más altas entre las personas de 75 años o más. Dentro de cada país, pueden diferir entre los grupos raciales y étnicos, así como entre las áreas rurales y las urbanas. </a:t>
            </a:r>
            <a:r>
              <a:rPr lang="es-PA" b="1" dirty="0" smtClean="0"/>
              <a:t>Se producen una media de tres suicidios masculinos por cada suicidio femenino.</a:t>
            </a:r>
            <a:endParaRPr lang="es-ES" dirty="0" smtClean="0"/>
          </a:p>
          <a:p>
            <a:pPr algn="just"/>
            <a:endParaRPr lang="es-ES" dirty="0"/>
          </a:p>
        </p:txBody>
      </p:sp>
      <p:pic>
        <p:nvPicPr>
          <p:cNvPr id="38916" name="Picture 4" descr="http://farm5.staticflickr.com/4117/4959375622_0a25c24955_z.jpg"/>
          <p:cNvPicPr>
            <a:picLocks noChangeAspect="1" noChangeArrowheads="1"/>
          </p:cNvPicPr>
          <p:nvPr/>
        </p:nvPicPr>
        <p:blipFill>
          <a:blip r:embed="rId2" cstate="print"/>
          <a:srcRect l="1181" t="1739" r="46845" b="2597"/>
          <a:stretch>
            <a:fillRect/>
          </a:stretch>
        </p:blipFill>
        <p:spPr bwMode="auto">
          <a:xfrm>
            <a:off x="395536" y="404664"/>
            <a:ext cx="3168352" cy="3960440"/>
          </a:xfrm>
          <a:prstGeom prst="rect">
            <a:avLst/>
          </a:prstGeom>
          <a:noFill/>
        </p:spPr>
      </p:pic>
      <p:pic>
        <p:nvPicPr>
          <p:cNvPr id="38918" name="Picture 6" descr="http://farm5.staticflickr.com/4117/4959375622_0a25c24955_z.jpg"/>
          <p:cNvPicPr>
            <a:picLocks noChangeAspect="1" noChangeArrowheads="1"/>
          </p:cNvPicPr>
          <p:nvPr/>
        </p:nvPicPr>
        <p:blipFill>
          <a:blip r:embed="rId2" cstate="print"/>
          <a:srcRect l="56699" t="23625" b="37001"/>
          <a:stretch>
            <a:fillRect/>
          </a:stretch>
        </p:blipFill>
        <p:spPr bwMode="auto">
          <a:xfrm>
            <a:off x="395536" y="4365104"/>
            <a:ext cx="3168352" cy="1944216"/>
          </a:xfrm>
          <a:prstGeom prst="rect">
            <a:avLst/>
          </a:prstGeom>
          <a:noFill/>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20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38918"/>
                                        </p:tgtEl>
                                        <p:attrNameLst>
                                          <p:attrName>style.visibility</p:attrName>
                                        </p:attrNameLst>
                                      </p:cBhvr>
                                      <p:to>
                                        <p:strVal val="visible"/>
                                      </p:to>
                                    </p:set>
                                    <p:animEffect transition="in" filter="blinds(horizontal)">
                                      <p:cBhvr>
                                        <p:cTn id="10" dur="20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2141592"/>
          </a:xfrm>
        </p:spPr>
        <p:txBody>
          <a:bodyPr/>
          <a:lstStyle/>
          <a:p>
            <a:pPr algn="just"/>
            <a:r>
              <a:rPr lang="es-PA" dirty="0" smtClean="0"/>
              <a:t>Si aplicamos la cifra de 800,000 suicidios por año (como mínimo) tenemos que, en sólo 12 años del nuevo siglo, se han quitado la vida unas 9,600,000 personas.</a:t>
            </a:r>
            <a:endParaRPr lang="es-ES" dirty="0" smtClean="0"/>
          </a:p>
          <a:p>
            <a:endParaRPr lang="es-ES" dirty="0"/>
          </a:p>
        </p:txBody>
      </p:sp>
      <p:pic>
        <p:nvPicPr>
          <p:cNvPr id="4" name="Picture 2" descr="http://cdn.larepublica.pe/sites/default/files/imagecache/img_noticia_640x384/imagen/2011/12/05/imagen-18a.jpg"/>
          <p:cNvPicPr>
            <a:picLocks noChangeAspect="1" noChangeArrowheads="1"/>
          </p:cNvPicPr>
          <p:nvPr/>
        </p:nvPicPr>
        <p:blipFill>
          <a:blip r:embed="rId2" cstate="print"/>
          <a:srcRect/>
          <a:stretch>
            <a:fillRect/>
          </a:stretch>
        </p:blipFill>
        <p:spPr bwMode="auto">
          <a:xfrm>
            <a:off x="1475656" y="2780928"/>
            <a:ext cx="5472608" cy="3840028"/>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60648"/>
            <a:ext cx="2771800" cy="6063952"/>
          </a:xfrm>
        </p:spPr>
        <p:txBody>
          <a:bodyPr>
            <a:normAutofit fontScale="92500"/>
          </a:bodyPr>
          <a:lstStyle/>
          <a:p>
            <a:pPr algn="just"/>
            <a:r>
              <a:rPr lang="es-PA" b="1" dirty="0" smtClean="0"/>
              <a:t>—Desde que apareció el SIDA en 1981 se ha llevado unos 32,000 millones de muertos. En el 2005, </a:t>
            </a:r>
            <a:r>
              <a:rPr lang="es-ES" b="1" dirty="0" smtClean="0"/>
              <a:t>los fallecimientos a causa del SIDA fueron 2,2 millones en 2005 pero en el 2011 fueron: 1,7 millones.</a:t>
            </a:r>
          </a:p>
          <a:p>
            <a:r>
              <a:rPr lang="es-PA" dirty="0" smtClean="0"/>
              <a:t> </a:t>
            </a:r>
            <a:endParaRPr lang="es-ES" dirty="0" smtClean="0"/>
          </a:p>
          <a:p>
            <a:endParaRPr lang="es-ES" dirty="0"/>
          </a:p>
        </p:txBody>
      </p:sp>
      <p:pic>
        <p:nvPicPr>
          <p:cNvPr id="46082" name="Picture 2" descr="http://www.prensalibre.com/internacional/Mapamundi-indicando-cantidad-infectados-muertos_PREIMA20101130_0128_5.jpg"/>
          <p:cNvPicPr>
            <a:picLocks noChangeAspect="1" noChangeArrowheads="1"/>
          </p:cNvPicPr>
          <p:nvPr/>
        </p:nvPicPr>
        <p:blipFill>
          <a:blip r:embed="rId2" cstate="print"/>
          <a:srcRect/>
          <a:stretch>
            <a:fillRect/>
          </a:stretch>
        </p:blipFill>
        <p:spPr bwMode="auto">
          <a:xfrm>
            <a:off x="3131840" y="1052736"/>
            <a:ext cx="5738276" cy="4004436"/>
          </a:xfrm>
          <a:prstGeom prst="rect">
            <a:avLst/>
          </a:prstGeom>
          <a:noFill/>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checkerboard(across)">
                                      <p:cBhvr>
                                        <p:cTn id="7"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917456"/>
          </a:xfrm>
        </p:spPr>
        <p:txBody>
          <a:bodyPr/>
          <a:lstStyle/>
          <a:p>
            <a:r>
              <a:rPr lang="es-PA" b="1" dirty="0" smtClean="0">
                <a:solidFill>
                  <a:srgbClr val="FF0000"/>
                </a:solidFill>
              </a:rPr>
              <a:t>B. El SIGLO DE LOS MÁRTIRES.</a:t>
            </a:r>
            <a:endParaRPr lang="es-ES" dirty="0" smtClean="0">
              <a:solidFill>
                <a:srgbClr val="FF0000"/>
              </a:solidFill>
            </a:endParaRPr>
          </a:p>
          <a:p>
            <a:endParaRPr lang="es-ES" dirty="0">
              <a:solidFill>
                <a:srgbClr val="FF0000"/>
              </a:solidFill>
            </a:endParaRPr>
          </a:p>
        </p:txBody>
      </p:sp>
      <p:pic>
        <p:nvPicPr>
          <p:cNvPr id="35844" name="Picture 4" descr="http://t3.gstatic.com/images?q=tbn:ANd9GcS8ePGMpqcAcUXEEKUg3jMveoZ1Q1pNzdvz837b-jimkGoR7ddinA"/>
          <p:cNvPicPr>
            <a:picLocks noChangeAspect="1" noChangeArrowheads="1"/>
          </p:cNvPicPr>
          <p:nvPr/>
        </p:nvPicPr>
        <p:blipFill>
          <a:blip r:embed="rId2" cstate="print"/>
          <a:srcRect/>
          <a:stretch>
            <a:fillRect/>
          </a:stretch>
        </p:blipFill>
        <p:spPr bwMode="auto">
          <a:xfrm>
            <a:off x="3563888" y="1988840"/>
            <a:ext cx="4536504" cy="4549800"/>
          </a:xfrm>
          <a:prstGeom prst="rect">
            <a:avLst/>
          </a:prstGeom>
          <a:noFill/>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2000" fill="hold"/>
                                        <p:tgtEl>
                                          <p:spTgt spid="35844"/>
                                        </p:tgtEl>
                                        <p:attrNameLst>
                                          <p:attrName>ppt_x</p:attrName>
                                        </p:attrNameLst>
                                      </p:cBhvr>
                                      <p:tavLst>
                                        <p:tav tm="0">
                                          <p:val>
                                            <p:strVal val="#ppt_x"/>
                                          </p:val>
                                        </p:tav>
                                        <p:tav tm="100000">
                                          <p:val>
                                            <p:strVal val="#ppt_x"/>
                                          </p:val>
                                        </p:tav>
                                      </p:tavLst>
                                    </p:anim>
                                    <p:anim calcmode="lin" valueType="num">
                                      <p:cBhvr additive="base">
                                        <p:cTn id="8" dur="20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36712"/>
            <a:ext cx="8820472" cy="5487888"/>
          </a:xfrm>
        </p:spPr>
        <p:txBody>
          <a:bodyPr>
            <a:normAutofit lnSpcReduction="10000"/>
          </a:bodyPr>
          <a:lstStyle/>
          <a:p>
            <a:pPr lvl="0"/>
            <a:r>
              <a:rPr lang="es-ES" dirty="0" smtClean="0"/>
              <a:t>Se calcula que durante toda la historia del cristianismo, han muerto más de 62. 420. 000 personas (entre católicas y de otras creencias cristianas). De ellas, en el siglo pasado fueron asesinadas más de </a:t>
            </a:r>
            <a:r>
              <a:rPr lang="es-ES" b="1" dirty="0" smtClean="0"/>
              <a:t>40. 000. 000.</a:t>
            </a:r>
            <a:endParaRPr lang="es-ES" dirty="0" smtClean="0"/>
          </a:p>
          <a:p>
            <a:pPr lvl="0" algn="just"/>
            <a:r>
              <a:rPr lang="es-ES" dirty="0" smtClean="0"/>
              <a:t>Hoy, como lo fue ayer, los perseguidos continúan, especialmente en los países musulmanes y comunistas (Egipto, Irán, Irak, Pakistán, Nigeria, </a:t>
            </a:r>
            <a:r>
              <a:rPr lang="es-ES" dirty="0" err="1" smtClean="0"/>
              <a:t>Tunez</a:t>
            </a:r>
            <a:r>
              <a:rPr lang="es-ES" dirty="0" smtClean="0"/>
              <a:t>, Sudán, China, India, la Ex URSS y todos los países de Europa oriental, Corea del Norte, Cuba, Vietnam, etc.).</a:t>
            </a:r>
          </a:p>
          <a:p>
            <a:pPr lvl="0"/>
            <a:r>
              <a:rPr lang="es-ES" dirty="0" smtClean="0"/>
              <a:t>Grandes masacres de católicos en el siglo XX tuvieron lugares en la Alemania Nazi y su influencia sobre Europa, los países comunistas mencionados antes bajo la esfera de Moscú, las guerras civiles en México, España, Ruanda, Burundi...</a:t>
            </a:r>
          </a:p>
          <a:p>
            <a:endParaRPr lang="es-ES" dirty="0"/>
          </a:p>
        </p:txBody>
      </p:sp>
    </p:spTree>
  </p:cSld>
  <p:clrMapOvr>
    <a:masterClrMapping/>
  </p:clrMapOvr>
  <p:transition spd="slow">
    <p:cover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764704"/>
            <a:ext cx="8229600" cy="2069584"/>
          </a:xfrm>
        </p:spPr>
        <p:txBody>
          <a:bodyPr/>
          <a:lstStyle/>
          <a:p>
            <a:pPr algn="just"/>
            <a:r>
              <a:rPr lang="es-PA" dirty="0" smtClean="0"/>
              <a:t>Según el panorama que hemos visto, es obvio que no hemos salido del período más violento de la humanidad. Pero, se debe precisar, que frente a estos hechos dolorosos, Dios nunca nos ha abandonado.</a:t>
            </a:r>
            <a:endParaRPr lang="es-ES" dirty="0" smtClean="0"/>
          </a:p>
          <a:p>
            <a:pPr algn="just"/>
            <a:endParaRPr lang="es-ES" dirty="0"/>
          </a:p>
        </p:txBody>
      </p:sp>
      <p:pic>
        <p:nvPicPr>
          <p:cNvPr id="33798" name="Picture 6" descr="http://4.bp.blogspot.com/_sh_OkDoLAx4/S5gF9JzlUCI/AAAAAAAAArM/sG-SZa0B9Qo/s400/025n1mun-1.jpg"/>
          <p:cNvPicPr>
            <a:picLocks noChangeAspect="1" noChangeArrowheads="1"/>
          </p:cNvPicPr>
          <p:nvPr/>
        </p:nvPicPr>
        <p:blipFill>
          <a:blip r:embed="rId2" cstate="print"/>
          <a:srcRect/>
          <a:stretch>
            <a:fillRect/>
          </a:stretch>
        </p:blipFill>
        <p:spPr bwMode="auto">
          <a:xfrm>
            <a:off x="2123728" y="2564904"/>
            <a:ext cx="6618312" cy="4018816"/>
          </a:xfrm>
          <a:prstGeom prst="rect">
            <a:avLst/>
          </a:prstGeom>
          <a:noFill/>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plus(out)">
                                      <p:cBhvr>
                                        <p:cTn id="7" dur="20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92696"/>
            <a:ext cx="8435280" cy="5631904"/>
          </a:xfrm>
        </p:spPr>
        <p:txBody>
          <a:bodyPr>
            <a:normAutofit/>
          </a:bodyPr>
          <a:lstStyle/>
          <a:p>
            <a:pPr algn="just"/>
            <a:r>
              <a:rPr lang="es-PA" dirty="0" smtClean="0"/>
              <a:t>María apareció en Fátima en medio de la Primera Guerra Mundial y nos invitó a prevenir la Segunda, y por otro, desde 1981, está apareciendo en Medjugorje para invitar continuamente a la humanidad y a la Iglesia a la paz y a la conversión. </a:t>
            </a:r>
          </a:p>
          <a:p>
            <a:pPr algn="just"/>
            <a:r>
              <a:rPr lang="es-PA" dirty="0" smtClean="0"/>
              <a:t>También la Providencia Divina, suscita el Movimiento de la Divina Misericordia (que se origina antes de la Segunda Guerra Mundial), la celebración del Concilio Vaticano II, el soplo particular del Espíritu Santo que impulsa nuevos movimientos y Comunidades eclesiales de evangelización y contemplación, el Magisterio de Juan Pablo II y de Benedicto XVI, los encuentros mundiales de la juventud y de la Familia…</a:t>
            </a:r>
            <a:endParaRPr lang="es-ES" dirty="0"/>
          </a:p>
        </p:txBody>
      </p:sp>
    </p:spTree>
  </p:cSld>
  <p:clrMapOvr>
    <a:masterClrMapping/>
  </p:clrMapOvr>
  <p:transition spd="slow">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764704"/>
            <a:ext cx="4896544" cy="5472608"/>
          </a:xfrm>
        </p:spPr>
        <p:txBody>
          <a:bodyPr/>
          <a:lstStyle/>
          <a:p>
            <a:pPr algn="just"/>
            <a:r>
              <a:rPr lang="es-ES" dirty="0" smtClean="0">
                <a:solidFill>
                  <a:srgbClr val="7030A0"/>
                </a:solidFill>
              </a:rPr>
              <a:t>Desde el inicio, entonces, la Virgen trazó Su hoja de ruta: </a:t>
            </a:r>
            <a:r>
              <a:rPr lang="es-ES" b="1" dirty="0" smtClean="0">
                <a:solidFill>
                  <a:srgbClr val="7030A0"/>
                </a:solidFill>
              </a:rPr>
              <a:t>La Paz y la Conversión de las almas</a:t>
            </a:r>
            <a:r>
              <a:rPr lang="es-ES" dirty="0" smtClean="0">
                <a:solidFill>
                  <a:srgbClr val="7030A0"/>
                </a:solidFill>
              </a:rPr>
              <a:t> y esta hoja de ruta lleva 31 años y medio. Por otro lado, no podemos pasar por alto, que en la Navidad pasada el mismo Jesús habló por primera vez en Medjugorje y habló precisamente de la paz</a:t>
            </a:r>
            <a:r>
              <a:rPr lang="es-ES" b="1" dirty="0" smtClean="0">
                <a:solidFill>
                  <a:srgbClr val="7030A0"/>
                </a:solidFill>
              </a:rPr>
              <a:t>: “¡Yo soy vuestra Paz, vivan mis mandamientos!”</a:t>
            </a:r>
            <a:r>
              <a:rPr lang="es-ES" dirty="0" smtClean="0">
                <a:solidFill>
                  <a:srgbClr val="7030A0"/>
                </a:solidFill>
              </a:rPr>
              <a:t> </a:t>
            </a:r>
          </a:p>
          <a:p>
            <a:endParaRPr lang="es-ES" dirty="0"/>
          </a:p>
        </p:txBody>
      </p:sp>
      <p:pic>
        <p:nvPicPr>
          <p:cNvPr id="69634" name="Picture 2" descr="http://www.virgendemedjugorje.org/wp-content/uploads/vladimir-borovikovsky-a-vision-of-the-mother-of-god-with-the-christ-child-amongst-the-angels-18231-e1356521679426-300x189.jpg"/>
          <p:cNvPicPr>
            <a:picLocks noChangeAspect="1" noChangeArrowheads="1"/>
          </p:cNvPicPr>
          <p:nvPr/>
        </p:nvPicPr>
        <p:blipFill>
          <a:blip r:embed="rId2" cstate="print"/>
          <a:srcRect/>
          <a:stretch>
            <a:fillRect/>
          </a:stretch>
        </p:blipFill>
        <p:spPr bwMode="auto">
          <a:xfrm>
            <a:off x="5364088" y="1484784"/>
            <a:ext cx="3491880" cy="3240360"/>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amond(out)">
                                      <p:cBhvr>
                                        <p:cTn id="7" dur="50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56992"/>
            <a:ext cx="8229600" cy="3221712"/>
          </a:xfrm>
        </p:spPr>
        <p:txBody>
          <a:bodyPr/>
          <a:lstStyle/>
          <a:p>
            <a:pPr algn="just"/>
            <a:r>
              <a:rPr lang="es-PA" dirty="0" smtClean="0"/>
              <a:t>Sin embargo, de todos estos acontecimientos Medjugorje reviste un carisma particular porque aún se desarrolla y está vinculado a la paz social y la conversión de la humanidad. La Virgen ha dicho: </a:t>
            </a:r>
            <a:r>
              <a:rPr lang="es-PA" i="1" dirty="0" smtClean="0"/>
              <a:t>“Estas son las últimas apariciones para la humanidad” , </a:t>
            </a:r>
            <a:r>
              <a:rPr lang="es-PA" dirty="0" smtClean="0"/>
              <a:t>y le ha confiado a los videntes 10 acontecimientos relacionados al futuro.</a:t>
            </a:r>
            <a:endParaRPr lang="es-ES" dirty="0" smtClean="0"/>
          </a:p>
          <a:p>
            <a:pPr algn="just"/>
            <a:endParaRPr lang="es-ES" dirty="0"/>
          </a:p>
        </p:txBody>
      </p:sp>
      <p:pic>
        <p:nvPicPr>
          <p:cNvPr id="31746" name="Picture 2" descr="http://3.bp.blogspot.com/-BJ32qSmrnPw/UHLsCL4ZLOI/AAAAAAAAAdg/Z4mHU4HD4h4/s400/Maria20medjugorje1.jpg"/>
          <p:cNvPicPr>
            <a:picLocks noChangeAspect="1" noChangeArrowheads="1"/>
          </p:cNvPicPr>
          <p:nvPr/>
        </p:nvPicPr>
        <p:blipFill>
          <a:blip r:embed="rId2" cstate="print"/>
          <a:srcRect/>
          <a:stretch>
            <a:fillRect/>
          </a:stretch>
        </p:blipFill>
        <p:spPr bwMode="auto">
          <a:xfrm>
            <a:off x="2411760" y="273661"/>
            <a:ext cx="3960440" cy="3011323"/>
          </a:xfrm>
          <a:prstGeom prst="rect">
            <a:avLst/>
          </a:prstGeom>
          <a:noFill/>
          <a:effectLst>
            <a:softEdge rad="31750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48680"/>
            <a:ext cx="8435280" cy="504056"/>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s-ES" sz="2800" dirty="0" smtClean="0">
                <a:solidFill>
                  <a:schemeClr val="accent4">
                    <a:lumMod val="60000"/>
                    <a:lumOff val="40000"/>
                  </a:schemeClr>
                </a:solidFill>
              </a:rPr>
              <a:t>El Movimiento de María Reina de la Paz en Latinoamérica</a:t>
            </a:r>
            <a:endParaRPr lang="es-ES" sz="2800" dirty="0">
              <a:solidFill>
                <a:schemeClr val="accent4">
                  <a:lumMod val="60000"/>
                  <a:lumOff val="40000"/>
                </a:schemeClr>
              </a:solidFill>
            </a:endParaRPr>
          </a:p>
        </p:txBody>
      </p:sp>
      <p:sp>
        <p:nvSpPr>
          <p:cNvPr id="3" name="2 Marcador de contenido"/>
          <p:cNvSpPr>
            <a:spLocks noGrp="1"/>
          </p:cNvSpPr>
          <p:nvPr>
            <p:ph idx="1"/>
          </p:nvPr>
        </p:nvSpPr>
        <p:spPr>
          <a:xfrm>
            <a:off x="0" y="1412776"/>
            <a:ext cx="9144000" cy="4911824"/>
          </a:xfrm>
        </p:spPr>
        <p:txBody>
          <a:bodyPr/>
          <a:lstStyle/>
          <a:p>
            <a:pPr algn="ctr"/>
            <a:r>
              <a:rPr lang="es-ES" b="1" dirty="0" smtClean="0">
                <a:solidFill>
                  <a:schemeClr val="accent4">
                    <a:lumMod val="60000"/>
                    <a:lumOff val="40000"/>
                  </a:schemeClr>
                </a:solidFill>
              </a:rPr>
              <a:t>Antecedentes</a:t>
            </a:r>
          </a:p>
          <a:p>
            <a:r>
              <a:rPr lang="es-ES" b="1" dirty="0" smtClean="0"/>
              <a:t>1984: </a:t>
            </a:r>
            <a:r>
              <a:rPr lang="es-ES" dirty="0" smtClean="0"/>
              <a:t>Dos sacerdotes promovieron las apariciones de la Virgen María en Latinoamérica por medio diversos: El P. Tiberio </a:t>
            </a:r>
            <a:r>
              <a:rPr lang="es-ES" dirty="0" err="1" smtClean="0"/>
              <a:t>Munari</a:t>
            </a:r>
            <a:r>
              <a:rPr lang="es-ES" dirty="0" smtClean="0"/>
              <a:t>  en México  con la publicación de su libro: La Virgen Habla en Medjugorje y el P. Emiliano </a:t>
            </a:r>
            <a:r>
              <a:rPr lang="es-ES" dirty="0" err="1" smtClean="0"/>
              <a:t>Tardif</a:t>
            </a:r>
            <a:r>
              <a:rPr lang="es-ES" dirty="0" smtClean="0"/>
              <a:t> con sus conferencias en diversos países, año 1984.</a:t>
            </a:r>
          </a:p>
          <a:p>
            <a:pPr>
              <a:buNone/>
            </a:pPr>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48680"/>
            <a:ext cx="8435280" cy="504056"/>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s-ES" sz="2800" dirty="0" smtClean="0">
                <a:solidFill>
                  <a:schemeClr val="accent4">
                    <a:lumMod val="60000"/>
                    <a:lumOff val="40000"/>
                  </a:schemeClr>
                </a:solidFill>
              </a:rPr>
              <a:t>El Movimiento de María Reina de la Paz en Latinoamérica</a:t>
            </a:r>
            <a:endParaRPr lang="es-ES" sz="2800" dirty="0">
              <a:solidFill>
                <a:schemeClr val="accent4">
                  <a:lumMod val="60000"/>
                  <a:lumOff val="40000"/>
                </a:schemeClr>
              </a:solidFill>
            </a:endParaRPr>
          </a:p>
        </p:txBody>
      </p:sp>
      <p:sp>
        <p:nvSpPr>
          <p:cNvPr id="3" name="2 Marcador de contenido"/>
          <p:cNvSpPr>
            <a:spLocks noGrp="1"/>
          </p:cNvSpPr>
          <p:nvPr>
            <p:ph idx="1"/>
          </p:nvPr>
        </p:nvSpPr>
        <p:spPr>
          <a:xfrm>
            <a:off x="0" y="1412776"/>
            <a:ext cx="9144000" cy="4911824"/>
          </a:xfrm>
        </p:spPr>
        <p:txBody>
          <a:bodyPr>
            <a:normAutofit fontScale="77500" lnSpcReduction="20000"/>
          </a:bodyPr>
          <a:lstStyle/>
          <a:p>
            <a:pPr algn="ctr"/>
            <a:r>
              <a:rPr lang="es-ES" b="1" dirty="0" smtClean="0">
                <a:solidFill>
                  <a:srgbClr val="7030A0"/>
                </a:solidFill>
              </a:rPr>
              <a:t>LOS CONGRESOS INTERNACIONALES</a:t>
            </a:r>
          </a:p>
          <a:p>
            <a:pPr algn="just">
              <a:buNone/>
            </a:pPr>
            <a:r>
              <a:rPr lang="es-ES" b="1" dirty="0" smtClean="0"/>
              <a:t>1988. Se crea el Florida Center  </a:t>
            </a:r>
            <a:r>
              <a:rPr lang="es-ES" b="1" dirty="0" err="1" smtClean="0"/>
              <a:t>for</a:t>
            </a:r>
            <a:r>
              <a:rPr lang="es-ES" b="1" dirty="0" smtClean="0"/>
              <a:t>  </a:t>
            </a:r>
            <a:r>
              <a:rPr lang="es-ES" b="1" dirty="0" err="1" smtClean="0"/>
              <a:t>Peace</a:t>
            </a:r>
            <a:r>
              <a:rPr lang="es-ES" b="1" dirty="0" smtClean="0"/>
              <a:t>.</a:t>
            </a:r>
          </a:p>
          <a:p>
            <a:pPr algn="just">
              <a:buNone/>
            </a:pPr>
            <a:r>
              <a:rPr lang="es-ES" b="1" dirty="0" smtClean="0"/>
              <a:t> 1989. Gracias al boletín del P. Tiberio </a:t>
            </a:r>
            <a:r>
              <a:rPr lang="es-ES" b="1" dirty="0" err="1" smtClean="0"/>
              <a:t>Munari</a:t>
            </a:r>
            <a:r>
              <a:rPr lang="es-ES" b="1" dirty="0" smtClean="0"/>
              <a:t> se logró convocar el Primer Encuentro de países Latinoamericanos en Medjugorje.</a:t>
            </a:r>
          </a:p>
          <a:p>
            <a:pPr algn="just">
              <a:buNone/>
            </a:pPr>
            <a:r>
              <a:rPr lang="es-ES" b="1" dirty="0" smtClean="0"/>
              <a:t>1990. Del 24 al 28 de mayo tuvimos el Primer Encuentro Latinoamericano en Medjugorje con una asistencia de unos 500 peregrinos. Si hizo el Programa completo y nos habló el P. </a:t>
            </a:r>
            <a:r>
              <a:rPr lang="es-ES" b="1" dirty="0" err="1" smtClean="0"/>
              <a:t>Slavko</a:t>
            </a:r>
            <a:r>
              <a:rPr lang="es-ES" b="1" dirty="0" smtClean="0"/>
              <a:t> y el P. Petar.</a:t>
            </a:r>
          </a:p>
          <a:p>
            <a:pPr algn="just">
              <a:buNone/>
            </a:pPr>
            <a:r>
              <a:rPr lang="es-ES" b="1" dirty="0" smtClean="0"/>
              <a:t>1990. Del 5-10 de octubre hubo el I Encuentro en el Salvador.</a:t>
            </a:r>
          </a:p>
          <a:p>
            <a:pPr algn="just">
              <a:buNone/>
            </a:pPr>
            <a:r>
              <a:rPr lang="es-ES" b="1" dirty="0" smtClean="0"/>
              <a:t>1991. Del 6-12 de Octubre hubo el II Encuentro en México.</a:t>
            </a:r>
          </a:p>
          <a:p>
            <a:pPr algn="just">
              <a:buNone/>
            </a:pPr>
            <a:r>
              <a:rPr lang="es-ES" b="1" dirty="0" smtClean="0"/>
              <a:t>1992. Del 26-31 de octubre Hubo el III Encuentro en Guatemala</a:t>
            </a:r>
          </a:p>
          <a:p>
            <a:pPr algn="just">
              <a:buNone/>
            </a:pPr>
            <a:r>
              <a:rPr lang="es-ES" b="1" dirty="0" smtClean="0"/>
              <a:t>Luego: Costa Rica, Ecuador, Bolivia, Honduras, Panamá, Rep. Dominicana, Medjugorje…</a:t>
            </a:r>
          </a:p>
          <a:p>
            <a:pPr algn="just">
              <a:buNone/>
            </a:pPr>
            <a:r>
              <a:rPr lang="es-ES" b="1" dirty="0" smtClean="0"/>
              <a:t>Se refuerza el Carisma de los Centros de Paz en América Latina, la difusión de libros y los grupos de oración y las visitas a los diversos países por medio de una directiva elegida en asamblea en los Congresos.</a:t>
            </a:r>
          </a:p>
          <a:p>
            <a:pPr algn="just">
              <a:buNone/>
            </a:pPr>
            <a:r>
              <a:rPr lang="es-ES" b="1" dirty="0" smtClean="0"/>
              <a:t>Se crean los consejos nacionales y regionales .</a:t>
            </a:r>
          </a:p>
          <a:p>
            <a:pPr algn="just">
              <a:buNone/>
            </a:pPr>
            <a:r>
              <a:rPr lang="es-ES" b="1" dirty="0" smtClean="0"/>
              <a:t>2009. </a:t>
            </a:r>
          </a:p>
          <a:p>
            <a:pPr>
              <a:buNone/>
            </a:pPr>
            <a:endParaRPr lang="es-ES" b="1" dirty="0" smtClean="0"/>
          </a:p>
          <a:p>
            <a:pPr>
              <a:buNone/>
            </a:pPr>
            <a:endParaRPr lang="es-ES" dirty="0" smtClean="0"/>
          </a:p>
          <a:p>
            <a:pPr>
              <a:buNone/>
            </a:pPr>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48680"/>
            <a:ext cx="8435280" cy="504056"/>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s-ES" sz="2800" dirty="0" smtClean="0">
                <a:solidFill>
                  <a:schemeClr val="accent4">
                    <a:lumMod val="60000"/>
                    <a:lumOff val="40000"/>
                  </a:schemeClr>
                </a:solidFill>
              </a:rPr>
              <a:t>El Movimiento de María Reina de la Paz en Latinoamérica</a:t>
            </a:r>
            <a:endParaRPr lang="es-ES" sz="2800" dirty="0">
              <a:solidFill>
                <a:schemeClr val="accent4">
                  <a:lumMod val="60000"/>
                  <a:lumOff val="40000"/>
                </a:schemeClr>
              </a:solidFill>
            </a:endParaRPr>
          </a:p>
        </p:txBody>
      </p:sp>
      <p:sp>
        <p:nvSpPr>
          <p:cNvPr id="3" name="2 Marcador de contenido"/>
          <p:cNvSpPr>
            <a:spLocks noGrp="1"/>
          </p:cNvSpPr>
          <p:nvPr>
            <p:ph idx="1"/>
          </p:nvPr>
        </p:nvSpPr>
        <p:spPr>
          <a:xfrm>
            <a:off x="0" y="1412776"/>
            <a:ext cx="9144000" cy="4911824"/>
          </a:xfrm>
        </p:spPr>
        <p:txBody>
          <a:bodyPr>
            <a:normAutofit lnSpcReduction="10000"/>
          </a:bodyPr>
          <a:lstStyle/>
          <a:p>
            <a:pPr algn="ctr"/>
            <a:r>
              <a:rPr lang="es-ES" b="1" dirty="0" smtClean="0">
                <a:solidFill>
                  <a:srgbClr val="7030A0"/>
                </a:solidFill>
              </a:rPr>
              <a:t>LOS CONGRESOS INTERNACIONALES</a:t>
            </a:r>
          </a:p>
          <a:p>
            <a:pPr algn="just">
              <a:buNone/>
            </a:pPr>
            <a:r>
              <a:rPr lang="es-ES" b="1" dirty="0" smtClean="0"/>
              <a:t>Se refuerza el Carisma de los Centros de Paz en América Latina que incluye: Conferencias, Oración, intercambio de experiencias, difusión de libros,</a:t>
            </a:r>
          </a:p>
          <a:p>
            <a:pPr algn="just">
              <a:buNone/>
            </a:pPr>
            <a:r>
              <a:rPr lang="es-ES" b="1" dirty="0" smtClean="0"/>
              <a:t>Se elijen un consejo internacional con representantes de Centro, Sur y Norteamérica.</a:t>
            </a:r>
          </a:p>
          <a:p>
            <a:pPr algn="just">
              <a:buNone/>
            </a:pPr>
            <a:r>
              <a:rPr lang="es-ES" b="1" dirty="0" smtClean="0"/>
              <a:t>Se crean consejos regionales y nacionales.</a:t>
            </a:r>
          </a:p>
          <a:p>
            <a:pPr algn="just">
              <a:buNone/>
            </a:pPr>
            <a:r>
              <a:rPr lang="es-ES" b="1" dirty="0" smtClean="0"/>
              <a:t>Se promueven los grupos de oración, se visitan los países y se difunde material de la espiritualidad de Medjugorje.</a:t>
            </a:r>
          </a:p>
          <a:p>
            <a:pPr algn="just">
              <a:buNone/>
            </a:pPr>
            <a:r>
              <a:rPr lang="es-ES" b="1" dirty="0" smtClean="0"/>
              <a:t>Se organizan encuentros de oración y congresos nacionales. </a:t>
            </a:r>
          </a:p>
          <a:p>
            <a:pPr>
              <a:buNone/>
            </a:pPr>
            <a:endParaRPr lang="es-ES" b="1" dirty="0" smtClean="0"/>
          </a:p>
          <a:p>
            <a:pPr>
              <a:buNone/>
            </a:pPr>
            <a:endParaRPr lang="es-ES" dirty="0" smtClean="0"/>
          </a:p>
          <a:p>
            <a:pPr>
              <a:buNone/>
            </a:pPr>
            <a:endParaRPr lang="es-E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52704"/>
          </a:xfrm>
        </p:spPr>
        <p:style>
          <a:lnRef idx="3">
            <a:schemeClr val="lt1"/>
          </a:lnRef>
          <a:fillRef idx="1">
            <a:schemeClr val="accent3"/>
          </a:fillRef>
          <a:effectRef idx="1">
            <a:schemeClr val="accent3"/>
          </a:effectRef>
          <a:fontRef idx="minor">
            <a:schemeClr val="lt1"/>
          </a:fontRef>
        </p:style>
        <p:txBody>
          <a:bodyPr/>
          <a:lstStyle/>
          <a:p>
            <a:pPr algn="ctr"/>
            <a:r>
              <a:rPr lang="es-ES" dirty="0" smtClean="0">
                <a:solidFill>
                  <a:srgbClr val="7030A0"/>
                </a:solidFill>
              </a:rPr>
              <a:t>Nueva Temporada</a:t>
            </a:r>
            <a:endParaRPr lang="es-ES" dirty="0">
              <a:solidFill>
                <a:srgbClr val="7030A0"/>
              </a:solidFill>
            </a:endParaRPr>
          </a:p>
        </p:txBody>
      </p:sp>
      <p:sp>
        <p:nvSpPr>
          <p:cNvPr id="3" name="2 Marcador de contenido"/>
          <p:cNvSpPr>
            <a:spLocks noGrp="1"/>
          </p:cNvSpPr>
          <p:nvPr>
            <p:ph idx="1"/>
          </p:nvPr>
        </p:nvSpPr>
        <p:spPr>
          <a:xfrm>
            <a:off x="251520" y="1700808"/>
            <a:ext cx="8435280" cy="4623792"/>
          </a:xfrm>
        </p:spPr>
        <p:txBody>
          <a:bodyPr/>
          <a:lstStyle/>
          <a:p>
            <a:pPr algn="just"/>
            <a:r>
              <a:rPr lang="es-ES" b="1" dirty="0" smtClean="0">
                <a:solidFill>
                  <a:srgbClr val="7030A0"/>
                </a:solidFill>
              </a:rPr>
              <a:t>2009</a:t>
            </a:r>
            <a:r>
              <a:rPr lang="es-ES" dirty="0" smtClean="0"/>
              <a:t>. El P. </a:t>
            </a:r>
            <a:r>
              <a:rPr lang="es-ES" dirty="0" err="1" smtClean="0"/>
              <a:t>Danko</a:t>
            </a:r>
            <a:r>
              <a:rPr lang="es-ES" dirty="0" smtClean="0"/>
              <a:t> </a:t>
            </a:r>
            <a:r>
              <a:rPr lang="es-ES" dirty="0" err="1" smtClean="0"/>
              <a:t>Perutina</a:t>
            </a:r>
            <a:r>
              <a:rPr lang="es-ES" dirty="0" smtClean="0"/>
              <a:t>, OFM, propone  crear la Fundación Iberoamericana  Centro Medjugorje.</a:t>
            </a:r>
          </a:p>
          <a:p>
            <a:pPr algn="just"/>
            <a:r>
              <a:rPr lang="es-ES" b="1" dirty="0" smtClean="0">
                <a:solidFill>
                  <a:srgbClr val="7030A0"/>
                </a:solidFill>
              </a:rPr>
              <a:t>2010. </a:t>
            </a:r>
            <a:r>
              <a:rPr lang="es-ES" dirty="0" smtClean="0"/>
              <a:t>Agosto 23 al 27, I Encuentro Iberoamericano en Medjugorje. Propuesta de un Ideario.</a:t>
            </a:r>
          </a:p>
          <a:p>
            <a:pPr algn="just"/>
            <a:r>
              <a:rPr lang="es-ES" b="1" dirty="0" smtClean="0">
                <a:solidFill>
                  <a:srgbClr val="7030A0"/>
                </a:solidFill>
              </a:rPr>
              <a:t>2011.  </a:t>
            </a:r>
            <a:r>
              <a:rPr lang="es-ES" dirty="0" smtClean="0"/>
              <a:t>Octubre 17 al 21, II Encuentro Iberoamericano en Medjugorje. Actas de orientación pastoral para el buen funcionamiento de los Centro, peregrinaciones y obras caritativas vinculadas a Medjugorje.</a:t>
            </a:r>
          </a:p>
          <a:p>
            <a:pPr algn="just"/>
            <a:r>
              <a:rPr lang="es-ES" b="1" dirty="0" smtClean="0">
                <a:solidFill>
                  <a:srgbClr val="7030A0"/>
                </a:solidFill>
              </a:rPr>
              <a:t>2013. </a:t>
            </a:r>
            <a:r>
              <a:rPr lang="es-ES" dirty="0" smtClean="0"/>
              <a:t>Enero 3o al 3 de febrero, III Encuentro Iberoamericano en Panamá….</a:t>
            </a:r>
            <a:endParaRPr lang="es-E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08720"/>
            <a:ext cx="6552728" cy="576064"/>
          </a:xfrm>
        </p:spPr>
        <p:style>
          <a:lnRef idx="1">
            <a:schemeClr val="accent2"/>
          </a:lnRef>
          <a:fillRef idx="2">
            <a:schemeClr val="accent2"/>
          </a:fillRef>
          <a:effectRef idx="1">
            <a:schemeClr val="accent2"/>
          </a:effectRef>
          <a:fontRef idx="minor">
            <a:schemeClr val="dk1"/>
          </a:fontRef>
        </p:style>
        <p:txBody>
          <a:bodyPr/>
          <a:lstStyle/>
          <a:p>
            <a:pPr lvl="0">
              <a:buNone/>
            </a:pPr>
            <a:r>
              <a:rPr lang="es-PA" b="1" dirty="0" smtClean="0">
                <a:solidFill>
                  <a:srgbClr val="0070C0"/>
                </a:solidFill>
              </a:rPr>
              <a:t>II.CARISMA ECLESIAL DE MEDJUGORJE</a:t>
            </a:r>
            <a:endParaRPr lang="es-ES" dirty="0" smtClean="0">
              <a:solidFill>
                <a:srgbClr val="0070C0"/>
              </a:solidFill>
            </a:endParaRPr>
          </a:p>
          <a:p>
            <a:endParaRPr lang="es-ES" dirty="0">
              <a:solidFill>
                <a:srgbClr val="0070C0"/>
              </a:solidFill>
            </a:endParaRPr>
          </a:p>
        </p:txBody>
      </p:sp>
      <p:pic>
        <p:nvPicPr>
          <p:cNvPr id="30722" name="Picture 2" descr="http://www.lancora.eu/sites/default/files/u12/il%20santuario%20di%20Medjugorje.jpg"/>
          <p:cNvPicPr>
            <a:picLocks noChangeAspect="1" noChangeArrowheads="1"/>
          </p:cNvPicPr>
          <p:nvPr/>
        </p:nvPicPr>
        <p:blipFill>
          <a:blip r:embed="rId2" cstate="print"/>
          <a:srcRect/>
          <a:stretch>
            <a:fillRect/>
          </a:stretch>
        </p:blipFill>
        <p:spPr bwMode="auto">
          <a:xfrm>
            <a:off x="1043608" y="1772816"/>
            <a:ext cx="6948686" cy="463487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8)">
                                      <p:cBhvr>
                                        <p:cTn id="7"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548680"/>
            <a:ext cx="8686800" cy="5775920"/>
          </a:xfrm>
        </p:spPr>
        <p:txBody>
          <a:bodyPr>
            <a:normAutofit fontScale="92500" lnSpcReduction="10000"/>
          </a:bodyPr>
          <a:lstStyle/>
          <a:p>
            <a:pPr algn="just"/>
            <a:r>
              <a:rPr lang="es-PA" dirty="0" smtClean="0"/>
              <a:t>El </a:t>
            </a:r>
            <a:r>
              <a:rPr lang="es-PA" i="1" dirty="0" smtClean="0"/>
              <a:t>Catecismo de la Iglesia Católica</a:t>
            </a:r>
            <a:r>
              <a:rPr lang="es-PA" dirty="0" smtClean="0"/>
              <a:t> define los </a:t>
            </a:r>
            <a:r>
              <a:rPr lang="es-PA" b="1" dirty="0" smtClean="0"/>
              <a:t>carismas</a:t>
            </a:r>
            <a:r>
              <a:rPr lang="es-PA" dirty="0" smtClean="0"/>
              <a:t> de la siguiente manera:</a:t>
            </a:r>
            <a:endParaRPr lang="es-ES" dirty="0" smtClean="0"/>
          </a:p>
          <a:p>
            <a:pPr algn="just"/>
            <a:r>
              <a:rPr lang="es-PA" b="1" dirty="0" smtClean="0"/>
              <a:t>«</a:t>
            </a:r>
            <a:r>
              <a:rPr lang="es-PA" dirty="0" smtClean="0"/>
              <a:t>Extraordinarios o sencillos y humildes, los carismas son gracias del Espíritu Santo, que tienen directa o indirectamente una utilidad eclesial; los carismas están ordenados a la edificación de la Iglesia, al bien de los hombres y a las necesidades del mundo.» 799.</a:t>
            </a:r>
            <a:endParaRPr lang="es-ES" dirty="0" smtClean="0"/>
          </a:p>
          <a:p>
            <a:pPr algn="just"/>
            <a:r>
              <a:rPr lang="es-PA" b="1" dirty="0" smtClean="0"/>
              <a:t>«</a:t>
            </a:r>
            <a:r>
              <a:rPr lang="es-PA" dirty="0" smtClean="0"/>
              <a:t>Los carismas se han de acoger con reconocimiento por el que los recibe, y también por todos los miembros de la Iglesia. En efecto, son una maravillosa riqueza de gracia para la vitalidad apostólica y para la santidad de todo el Cuerpo de Cristo; los carismas constituyen tal riqueza siempre que se trate de dones que provienen verdaderamente del Espíritu Santo y que se ejerzan de modo plenamente conforme a los impulsos auténticos de este mismo Espíritu, es decir, según la caridad, verdadera medida de los carismas (cf. </a:t>
            </a:r>
            <a:r>
              <a:rPr lang="es-PA" i="1" dirty="0" smtClean="0"/>
              <a:t>1 Co</a:t>
            </a:r>
            <a:r>
              <a:rPr lang="es-PA" dirty="0" smtClean="0"/>
              <a:t> 13).» 800</a:t>
            </a:r>
            <a:endParaRPr lang="es-ES" dirty="0" smtClean="0"/>
          </a:p>
          <a:p>
            <a:endParaRPr lang="es-ES" dirty="0"/>
          </a:p>
        </p:txBody>
      </p:sp>
    </p:spTree>
  </p:cSld>
  <p:clrMapOvr>
    <a:masterClrMapping/>
  </p:clrMapOvr>
  <p:transition spd="slow">
    <p:checke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20688"/>
            <a:ext cx="8892480" cy="5976664"/>
          </a:xfrm>
        </p:spPr>
        <p:txBody>
          <a:bodyPr>
            <a:normAutofit lnSpcReduction="10000"/>
          </a:bodyPr>
          <a:lstStyle/>
          <a:p>
            <a:pPr algn="just"/>
            <a:r>
              <a:rPr lang="es-PA" dirty="0" smtClean="0"/>
              <a:t>El Movimiento universal de Medjugorje se debe considerar como un Carisma, como un Don de Dios por medio de la santísima Virgen María, quien </a:t>
            </a:r>
          </a:p>
          <a:p>
            <a:pPr algn="just"/>
            <a:r>
              <a:rPr lang="es-PA" b="1" dirty="0" smtClean="0">
                <a:solidFill>
                  <a:srgbClr val="0070C0"/>
                </a:solidFill>
              </a:rPr>
              <a:t>por medio de sus </a:t>
            </a:r>
            <a:r>
              <a:rPr lang="es-PA" b="1" i="1" dirty="0" smtClean="0">
                <a:solidFill>
                  <a:srgbClr val="0070C0"/>
                </a:solidFill>
              </a:rPr>
              <a:t>apariciones cotidianas</a:t>
            </a:r>
            <a:r>
              <a:rPr lang="es-PA" b="1" dirty="0" smtClean="0">
                <a:solidFill>
                  <a:srgbClr val="0070C0"/>
                </a:solidFill>
              </a:rPr>
              <a:t> y de sus </a:t>
            </a:r>
            <a:r>
              <a:rPr lang="es-PA" b="1" i="1" dirty="0" smtClean="0">
                <a:solidFill>
                  <a:srgbClr val="0070C0"/>
                </a:solidFill>
              </a:rPr>
              <a:t>mensajes</a:t>
            </a:r>
            <a:r>
              <a:rPr lang="es-PA" b="1" dirty="0" smtClean="0">
                <a:solidFill>
                  <a:srgbClr val="0070C0"/>
                </a:solidFill>
              </a:rPr>
              <a:t>, el Espíritu Santo promueve la paz y la conversión de las almas en la Iglesia y en el mundo. Se crea así: una </a:t>
            </a:r>
            <a:r>
              <a:rPr lang="es-PA" b="1" i="1" dirty="0" smtClean="0">
                <a:solidFill>
                  <a:srgbClr val="0070C0"/>
                </a:solidFill>
              </a:rPr>
              <a:t>escuela de santidad, </a:t>
            </a:r>
            <a:r>
              <a:rPr lang="es-PA" b="1" dirty="0" smtClean="0">
                <a:solidFill>
                  <a:srgbClr val="0070C0"/>
                </a:solidFill>
              </a:rPr>
              <a:t>en la cual el bautizado asume vivir responsablemente su vocación cristiana, individualmente, en familia y en comunidad cristiana, a través de la vida de oración continua, los sacramentos, el ayuno y la meditación de la Sagrada Escritura para interceder por algunas necesidades urgentes que la Madre presenta, como: la conversión de quienes </a:t>
            </a:r>
            <a:r>
              <a:rPr lang="es-PA" b="1" i="1" dirty="0" smtClean="0">
                <a:solidFill>
                  <a:srgbClr val="0070C0"/>
                </a:solidFill>
              </a:rPr>
              <a:t>“no experimentan el amor de Dios”,</a:t>
            </a:r>
            <a:r>
              <a:rPr lang="es-PA" b="1" dirty="0" smtClean="0">
                <a:solidFill>
                  <a:srgbClr val="0070C0"/>
                </a:solidFill>
              </a:rPr>
              <a:t> las familias, los jóvenes, las vocaciones a la vida consagrada y por los pastores de la Iglesia.</a:t>
            </a:r>
          </a:p>
          <a:p>
            <a:pPr algn="just"/>
            <a:endParaRPr lang="es-PA" dirty="0"/>
          </a:p>
        </p:txBody>
      </p:sp>
    </p:spTree>
  </p:cSld>
  <p:clrMapOvr>
    <a:masterClrMapping/>
  </p:clrMapOvr>
  <p:transition spd="slow">
    <p:comb/>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435280" cy="5271864"/>
          </a:xfrm>
        </p:spPr>
        <p:txBody>
          <a:bodyPr/>
          <a:lstStyle/>
          <a:p>
            <a:pPr algn="just"/>
            <a:r>
              <a:rPr lang="es-PA" sz="3600" dirty="0" smtClean="0"/>
              <a:t>El Catecismo de la Iglesia Católica enseña, que cuando el carisma es auténtico — y por lo tanto procede de Dios—, se debe acoger </a:t>
            </a:r>
            <a:r>
              <a:rPr lang="es-PA" sz="3600" b="1" dirty="0" smtClean="0"/>
              <a:t>«con reconocimiento, como maravillosa riqueza de gracia y ser ejercido según la caridad, verdadera medida de los carismas y en discernimiento con los pastores, cf.801.</a:t>
            </a:r>
            <a:endParaRPr lang="es-PA" sz="3600" dirty="0" smtClean="0"/>
          </a:p>
          <a:p>
            <a:pPr algn="just"/>
            <a:endParaRPr lang="es-PA" dirty="0"/>
          </a:p>
        </p:txBody>
      </p:sp>
    </p:spTree>
  </p:cSld>
  <p:clrMapOvr>
    <a:masterClrMapping/>
  </p:clrMapOvr>
  <p:transition spd="slow">
    <p:comb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548680"/>
            <a:ext cx="9144000" cy="6048672"/>
          </a:xfrm>
        </p:spPr>
        <p:txBody>
          <a:bodyPr>
            <a:normAutofit/>
          </a:bodyPr>
          <a:lstStyle/>
          <a:p>
            <a:pPr algn="just"/>
            <a:r>
              <a:rPr lang="es-PA" dirty="0" smtClean="0"/>
              <a:t>En el caso del carisma de Medjugorje, es un carisma que lleva en la Iglesia 31 años y medio, y el Movimiento Iberoamericano vinculado a Medjugorje que nosotros representamos a está inmerso en este carisma el cual debemos aportar a la Iglesia Iberoamericana, que toma en consideración las diversas culturas, realidades socioculturales y eclesiales.</a:t>
            </a:r>
          </a:p>
          <a:p>
            <a:pPr algn="just"/>
            <a:r>
              <a:rPr lang="es-PA" dirty="0" smtClean="0"/>
              <a:t>Cuando se habla del carisma de Medjugorje se debe tener presente que lo particular de este carisma es que la Virgen aparece todos los días y da sus mensajes. Por lo tanto es Ella quien personalmente suscita y orienta el carisma.</a:t>
            </a:r>
          </a:p>
          <a:p>
            <a:pPr algn="just"/>
            <a:r>
              <a:rPr lang="es-PA" dirty="0" smtClean="0"/>
              <a:t>A nosotros como guías del movimiento nos corresponde conocer bien el carisma, vivirlo y transmitirlo a los demás en nuestros países.</a:t>
            </a:r>
          </a:p>
          <a:p>
            <a:pPr algn="just"/>
            <a:endParaRPr lang="es-PA" dirty="0"/>
          </a:p>
        </p:txBody>
      </p:sp>
    </p:spTree>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p3.fotolog.com/photo/35/20/125/salva_tu_vida/1222811946173_f.jpg"/>
          <p:cNvPicPr>
            <a:picLocks noChangeAspect="1" noChangeArrowheads="1"/>
          </p:cNvPicPr>
          <p:nvPr/>
        </p:nvPicPr>
        <p:blipFill>
          <a:blip r:embed="rId2" cstate="print"/>
          <a:srcRect/>
          <a:stretch>
            <a:fillRect/>
          </a:stretch>
        </p:blipFill>
        <p:spPr bwMode="auto">
          <a:xfrm>
            <a:off x="539552" y="2060848"/>
            <a:ext cx="3385976" cy="3528392"/>
          </a:xfrm>
          <a:prstGeom prst="rect">
            <a:avLst/>
          </a:prstGeom>
          <a:noFill/>
        </p:spPr>
      </p:pic>
      <p:sp>
        <p:nvSpPr>
          <p:cNvPr id="3" name="2 Marcador de contenido"/>
          <p:cNvSpPr>
            <a:spLocks noGrp="1"/>
          </p:cNvSpPr>
          <p:nvPr>
            <p:ph idx="1"/>
          </p:nvPr>
        </p:nvSpPr>
        <p:spPr>
          <a:xfrm>
            <a:off x="4355976" y="908720"/>
            <a:ext cx="4618856" cy="5472608"/>
          </a:xfrm>
        </p:spPr>
        <p:txBody>
          <a:bodyPr>
            <a:normAutofit lnSpcReduction="10000"/>
          </a:bodyPr>
          <a:lstStyle/>
          <a:p>
            <a:pPr algn="just"/>
            <a:r>
              <a:rPr lang="es-ES" dirty="0" smtClean="0">
                <a:solidFill>
                  <a:srgbClr val="002060"/>
                </a:solidFill>
              </a:rPr>
              <a:t>Con este mensaje Jesús confirma lo que Su Madre ha estado diciendo en el arco de todo este tiempo.</a:t>
            </a:r>
          </a:p>
          <a:p>
            <a:pPr algn="just">
              <a:buNone/>
            </a:pPr>
            <a:endParaRPr lang="es-ES" dirty="0" smtClean="0"/>
          </a:p>
          <a:p>
            <a:pPr algn="just">
              <a:buNone/>
            </a:pPr>
            <a:r>
              <a:rPr lang="es-ES" dirty="0" smtClean="0"/>
              <a:t> </a:t>
            </a:r>
          </a:p>
          <a:p>
            <a:pPr algn="just"/>
            <a:r>
              <a:rPr lang="es-ES" dirty="0" smtClean="0">
                <a:solidFill>
                  <a:srgbClr val="002060"/>
                </a:solidFill>
              </a:rPr>
              <a:t>Para comprender mejor la profundidad del Mensaje de María al Mundo y de Su Hijo, nos detendremos en el </a:t>
            </a:r>
            <a:r>
              <a:rPr lang="es-ES" b="1" dirty="0" smtClean="0">
                <a:solidFill>
                  <a:srgbClr val="002060"/>
                </a:solidFill>
              </a:rPr>
              <a:t>escándalo</a:t>
            </a:r>
            <a:r>
              <a:rPr lang="es-ES" dirty="0" smtClean="0">
                <a:solidFill>
                  <a:srgbClr val="002060"/>
                </a:solidFill>
              </a:rPr>
              <a:t> de la espiral de violencia en la que ha estado sumergido el mundo en los últimos años.</a:t>
            </a:r>
          </a:p>
          <a:p>
            <a:pPr algn="just"/>
            <a:endParaRPr lang="es-E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checkerboard(across)">
                                      <p:cBhvr>
                                        <p:cTn id="7" dur="2000"/>
                                        <p:tgtEl>
                                          <p:spTgt spid="67586"/>
                                        </p:tgtEl>
                                      </p:cBhvr>
                                    </p:animEffect>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2000" tmFilter="0, 0; .2, .5; .8, .5; 1, 0"/>
                                        <p:tgtEl>
                                          <p:spTgt spid="67586"/>
                                        </p:tgtEl>
                                      </p:cBhvr>
                                    </p:animEffect>
                                    <p:animScale>
                                      <p:cBhvr>
                                        <p:cTn id="11" dur="1000" autoRev="1" fill="hold"/>
                                        <p:tgtEl>
                                          <p:spTgt spid="675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404664"/>
            <a:ext cx="8784976" cy="86409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PA"/>
          </a:p>
        </p:txBody>
      </p:sp>
      <p:sp>
        <p:nvSpPr>
          <p:cNvPr id="2" name="1 Título"/>
          <p:cNvSpPr>
            <a:spLocks noGrp="1"/>
          </p:cNvSpPr>
          <p:nvPr>
            <p:ph type="title"/>
          </p:nvPr>
        </p:nvSpPr>
        <p:spPr>
          <a:xfrm>
            <a:off x="0" y="404664"/>
            <a:ext cx="9144000" cy="1152128"/>
          </a:xfrm>
        </p:spPr>
        <p:txBody>
          <a:bodyPr>
            <a:normAutofit/>
          </a:bodyPr>
          <a:lstStyle/>
          <a:p>
            <a:pPr algn="ctr"/>
            <a:r>
              <a:rPr lang="es-PA" sz="2400" b="1" dirty="0" smtClean="0">
                <a:solidFill>
                  <a:schemeClr val="accent3">
                    <a:lumMod val="50000"/>
                  </a:schemeClr>
                </a:solidFill>
              </a:rPr>
              <a:t>Las dimensiones fundamentales del </a:t>
            </a:r>
            <a:r>
              <a:rPr lang="es-PA" sz="2400" b="1" dirty="0" smtClean="0">
                <a:solidFill>
                  <a:srgbClr val="0070C0"/>
                </a:solidFill>
              </a:rPr>
              <a:t>CARISMA DE MEDJUGORE </a:t>
            </a:r>
            <a:r>
              <a:rPr lang="es-PA" sz="2400" b="1" dirty="0" smtClean="0">
                <a:solidFill>
                  <a:schemeClr val="accent3">
                    <a:lumMod val="50000"/>
                  </a:schemeClr>
                </a:solidFill>
              </a:rPr>
              <a:t>se pueden resumir en cuatro:</a:t>
            </a:r>
            <a:r>
              <a:rPr lang="es-PA" sz="2400" dirty="0" smtClean="0"/>
              <a:t/>
            </a:r>
            <a:br>
              <a:rPr lang="es-PA" sz="2400" dirty="0" smtClean="0"/>
            </a:br>
            <a:endParaRPr lang="es-PA" sz="2400" dirty="0"/>
          </a:p>
        </p:txBody>
      </p:sp>
      <p:sp>
        <p:nvSpPr>
          <p:cNvPr id="3" name="2 Marcador de contenido"/>
          <p:cNvSpPr>
            <a:spLocks noGrp="1"/>
          </p:cNvSpPr>
          <p:nvPr>
            <p:ph idx="1"/>
          </p:nvPr>
        </p:nvSpPr>
        <p:spPr>
          <a:xfrm>
            <a:off x="0" y="1745432"/>
            <a:ext cx="9144000" cy="5112568"/>
          </a:xfrm>
        </p:spPr>
        <p:txBody>
          <a:bodyPr>
            <a:normAutofit fontScale="92500" lnSpcReduction="20000"/>
          </a:bodyPr>
          <a:lstStyle/>
          <a:p>
            <a:pPr lvl="0" algn="ctr">
              <a:buNone/>
            </a:pPr>
            <a:r>
              <a:rPr lang="es-PA" sz="3500" b="1" i="1" dirty="0" smtClean="0">
                <a:solidFill>
                  <a:srgbClr val="0070C0"/>
                </a:solidFill>
              </a:rPr>
              <a:t>1. Pneumático-profético. </a:t>
            </a:r>
            <a:endParaRPr lang="es-PA" sz="3500" b="1" dirty="0" smtClean="0">
              <a:solidFill>
                <a:srgbClr val="0070C0"/>
              </a:solidFill>
            </a:endParaRPr>
          </a:p>
          <a:p>
            <a:pPr algn="just"/>
            <a:r>
              <a:rPr lang="es-PA" dirty="0" smtClean="0"/>
              <a:t>La Virgen María invita a la paz, la conversión, a la oración, a la vida sacramental, al ayuno a pan y agua los miércoles y viernes y Dios por medio de su Espíritu nos da la gracia para vivirlo. Medjugorje es una llamada pero también una gracia. Y se podría decir que primero es una gracia y después una llamada. Quien va a Medjugorje lo percibe, experimenta una gracia, un impulso para comenzar una nueva vida, luego se abre a lo que María dice. Lo mismo puede ocurrir al leer un libro sobre Medjugorje, una conferencia, una película.</a:t>
            </a:r>
          </a:p>
          <a:p>
            <a:pPr algn="just"/>
            <a:r>
              <a:rPr lang="es-PA" dirty="0" smtClean="0"/>
              <a:t>Por otro lado es sabido que la Virgen, como en Fátima, da en Medjugorje una Profecía: La Virgen ha dicho: </a:t>
            </a:r>
            <a:r>
              <a:rPr lang="es-PA" dirty="0" smtClean="0">
                <a:solidFill>
                  <a:schemeClr val="accent3">
                    <a:lumMod val="50000"/>
                  </a:schemeClr>
                </a:solidFill>
              </a:rPr>
              <a:t>“</a:t>
            </a:r>
            <a:r>
              <a:rPr lang="es-PA" b="1" dirty="0" smtClean="0">
                <a:solidFill>
                  <a:schemeClr val="accent3">
                    <a:lumMod val="50000"/>
                  </a:schemeClr>
                </a:solidFill>
              </a:rPr>
              <a:t>Cuando se realicen los Secretos la vida del mundo cambiará”. </a:t>
            </a:r>
            <a:r>
              <a:rPr lang="es-PA" dirty="0" smtClean="0"/>
              <a:t>También ha dicho que son sus </a:t>
            </a:r>
            <a:r>
              <a:rPr lang="es-PA" b="1" dirty="0" smtClean="0"/>
              <a:t>últimas apariciones en la tierra </a:t>
            </a:r>
            <a:r>
              <a:rPr lang="es-PA" dirty="0" smtClean="0"/>
              <a:t>y  ha revelado a los videntes aspectos del futuro de la Iglesia y de la humanidad.</a:t>
            </a:r>
          </a:p>
          <a:p>
            <a:pPr algn="just"/>
            <a:endParaRPr lang="es-PA" dirty="0"/>
          </a:p>
        </p:txBody>
      </p:sp>
    </p:spTree>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29600" cy="864096"/>
          </a:xfrm>
        </p:spPr>
        <p:txBody>
          <a:bodyPr/>
          <a:lstStyle/>
          <a:p>
            <a:pPr algn="ctr"/>
            <a:r>
              <a:rPr lang="es-PA" i="1" dirty="0" smtClean="0">
                <a:solidFill>
                  <a:srgbClr val="0070C0"/>
                </a:solidFill>
              </a:rPr>
              <a:t>2. Mariano.</a:t>
            </a:r>
            <a:endParaRPr lang="es-PA" dirty="0">
              <a:solidFill>
                <a:srgbClr val="0070C0"/>
              </a:solidFill>
            </a:endParaRPr>
          </a:p>
        </p:txBody>
      </p:sp>
      <p:sp>
        <p:nvSpPr>
          <p:cNvPr id="3" name="2 Marcador de contenido"/>
          <p:cNvSpPr>
            <a:spLocks noGrp="1"/>
          </p:cNvSpPr>
          <p:nvPr>
            <p:ph idx="1"/>
          </p:nvPr>
        </p:nvSpPr>
        <p:spPr>
          <a:xfrm>
            <a:off x="0" y="1628800"/>
            <a:ext cx="8686800" cy="4695800"/>
          </a:xfrm>
        </p:spPr>
        <p:txBody>
          <a:bodyPr>
            <a:normAutofit fontScale="92500" lnSpcReduction="20000"/>
          </a:bodyPr>
          <a:lstStyle/>
          <a:p>
            <a:pPr lvl="0" algn="just"/>
            <a:r>
              <a:rPr lang="es-PA" dirty="0" smtClean="0"/>
              <a:t>La Virgen María en Medjugorje aparece como Madre, Reina y Educadora de paz y de santidad. Con sus innumerables mensajes y la multiplicidad de sus apariciones en Medjugorje y los países que visitan los videntes, crea una </a:t>
            </a:r>
            <a:r>
              <a:rPr lang="es-PA" i="1" dirty="0" smtClean="0"/>
              <a:t>nueva escuela de espiritualidad </a:t>
            </a:r>
            <a:r>
              <a:rPr lang="es-PA" dirty="0" smtClean="0"/>
              <a:t>con características particulares y donde la Virgen funge como la principal protagonista. El Movimiento de Medjugorje, entonces, extiende y profundiza la figura de la Virgen María en el mundo y en la Iglesia como nunca antes en la historia, lo que suscitará una nueva corriente de espiritualidad mariana en la Iglesia del siglo XXI y el Nuevo Milenio Cristiano. No se puede dudar, que al ser reconocidas las apariciones de la Virgen en Medjugorje, el Movimiento que estas apariciones suscita, colocará a la Virgen en una dimensión nueva en la historia de la espiritualidad cristiana.</a:t>
            </a:r>
          </a:p>
          <a:p>
            <a:endParaRPr lang="es-PA" dirty="0"/>
          </a:p>
        </p:txBody>
      </p:sp>
    </p:spTree>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8229600" cy="1143000"/>
          </a:xfrm>
        </p:spPr>
        <p:txBody>
          <a:bodyPr>
            <a:normAutofit/>
          </a:bodyPr>
          <a:lstStyle/>
          <a:p>
            <a:pPr algn="ctr"/>
            <a:r>
              <a:rPr lang="es-PA" sz="4800" i="1" dirty="0" smtClean="0">
                <a:solidFill>
                  <a:srgbClr val="0070C0"/>
                </a:solidFill>
              </a:rPr>
              <a:t>3. Trinitario-evangélico</a:t>
            </a:r>
            <a:r>
              <a:rPr lang="es-PA" sz="2800" i="1" dirty="0" smtClean="0"/>
              <a:t>.</a:t>
            </a:r>
            <a:endParaRPr lang="es-PA" sz="2800" dirty="0"/>
          </a:p>
        </p:txBody>
      </p:sp>
      <p:sp>
        <p:nvSpPr>
          <p:cNvPr id="3" name="2 Marcador de contenido"/>
          <p:cNvSpPr>
            <a:spLocks noGrp="1"/>
          </p:cNvSpPr>
          <p:nvPr>
            <p:ph idx="1"/>
          </p:nvPr>
        </p:nvSpPr>
        <p:spPr>
          <a:xfrm>
            <a:off x="0" y="1844824"/>
            <a:ext cx="8686800" cy="4479776"/>
          </a:xfrm>
        </p:spPr>
        <p:txBody>
          <a:bodyPr>
            <a:normAutofit/>
          </a:bodyPr>
          <a:lstStyle/>
          <a:p>
            <a:pPr lvl="0" algn="just"/>
            <a:r>
              <a:rPr lang="es-PA" dirty="0" smtClean="0"/>
              <a:t>Los mensajes de la Virgen María —si bien presentan opciones preferenciales por algunos aspectos de la piedad popular como la oración, la conversión, la reconciliación, la paz, la participación frecuente en Misa, la Confesión mensual, la  vivencia de las virtudes teologales….—  guardan la mayoría de ellos una estrecha y constante relación con la doctrina de Jesús de Nazaret que se encuentra en los cuatro evangelios y están relacionados con las Tres Personas Divinas; según la doctrina tradicional de la Iglesia Católica.</a:t>
            </a:r>
          </a:p>
          <a:p>
            <a:endParaRPr lang="es-PA" dirty="0"/>
          </a:p>
        </p:txBody>
      </p:sp>
    </p:spTree>
  </p:cSld>
  <p:clrMapOvr>
    <a:masterClrMapping/>
  </p:clrMapOvr>
  <p:transition spd="slow">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864096"/>
          </a:xfrm>
        </p:spPr>
        <p:txBody>
          <a:bodyPr/>
          <a:lstStyle/>
          <a:p>
            <a:pPr algn="ctr"/>
            <a:r>
              <a:rPr lang="es-PA" i="1" dirty="0" smtClean="0">
                <a:solidFill>
                  <a:srgbClr val="0070C0"/>
                </a:solidFill>
              </a:rPr>
              <a:t>4. Eclesial.</a:t>
            </a:r>
            <a:endParaRPr lang="es-PA" dirty="0">
              <a:solidFill>
                <a:srgbClr val="0070C0"/>
              </a:solidFill>
            </a:endParaRPr>
          </a:p>
        </p:txBody>
      </p:sp>
      <p:sp>
        <p:nvSpPr>
          <p:cNvPr id="3" name="2 Marcador de contenido"/>
          <p:cNvSpPr>
            <a:spLocks noGrp="1"/>
          </p:cNvSpPr>
          <p:nvPr>
            <p:ph idx="1"/>
          </p:nvPr>
        </p:nvSpPr>
        <p:spPr>
          <a:xfrm>
            <a:off x="179512" y="1556792"/>
            <a:ext cx="8507288" cy="4767808"/>
          </a:xfrm>
        </p:spPr>
        <p:txBody>
          <a:bodyPr>
            <a:normAutofit fontScale="85000" lnSpcReduction="10000"/>
          </a:bodyPr>
          <a:lstStyle/>
          <a:p>
            <a:pPr lvl="0" algn="just"/>
            <a:r>
              <a:rPr lang="es-PA" dirty="0" smtClean="0"/>
              <a:t>Desde sus orígenes, el desarrollo del fenómeno  de Medjugorje está en total interdependencia con la Iglesia Católica. El acontecimiento se da en una Parroquia canónicamente erigida y conducida por una Orden reconocida en la Iglesia desde el Siglo XIII. Los mensajes tienen como fin renovar la fe que se vive en la Iglesia: la participación diaria en la eucaristía, la adoración frecuente del Santísimo Sacramento, la Confesión mensual, el rezo del rosario (oración eclesial), el amor por los pastores de la Iglesia… . Por otro lado se enfatizan los dogmas y las verdades que la Iglesia en 2000 años ha transmitido. La Virgen no viene a establecer un magisterio paralelo sino a renovar las estructuras de la Iglesia y a enseñarnos a obedecer a la Iglesia. Ella dijo: </a:t>
            </a:r>
            <a:r>
              <a:rPr lang="es-PA" b="1" dirty="0" smtClean="0">
                <a:solidFill>
                  <a:srgbClr val="0070C0"/>
                </a:solidFill>
              </a:rPr>
              <a:t>“Hagan todo lo que la Iglesia  dice” </a:t>
            </a:r>
            <a:r>
              <a:rPr lang="es-PA" dirty="0" smtClean="0"/>
              <a:t>y  también: </a:t>
            </a:r>
            <a:r>
              <a:rPr lang="es-PA" b="1" dirty="0" smtClean="0">
                <a:solidFill>
                  <a:srgbClr val="0070C0"/>
                </a:solidFill>
              </a:rPr>
              <a:t>“De lo que la Iglesia les dice no tengo necesidad de recordárselo.” </a:t>
            </a:r>
            <a:r>
              <a:rPr lang="es-PA" dirty="0" smtClean="0"/>
              <a:t>y continuamente pide oraciones por la jerarquía de la Iglesia, particularmente el día 2 de cada mes.</a:t>
            </a:r>
          </a:p>
          <a:p>
            <a:pPr algn="just"/>
            <a:endParaRPr lang="es-PA" dirty="0"/>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792088"/>
          </a:xfrm>
        </p:spPr>
        <p:txBody>
          <a:bodyPr>
            <a:normAutofit fontScale="90000"/>
          </a:bodyPr>
          <a:lstStyle/>
          <a:p>
            <a:pPr algn="ctr"/>
            <a:r>
              <a:rPr lang="es-PA" b="1" i="1" dirty="0" smtClean="0">
                <a:solidFill>
                  <a:srgbClr val="0070C0"/>
                </a:solidFill>
              </a:rPr>
              <a:t>5. Fecundidad-espiritual</a:t>
            </a:r>
            <a:r>
              <a:rPr lang="es-PA" i="1" dirty="0" smtClean="0">
                <a:solidFill>
                  <a:srgbClr val="0070C0"/>
                </a:solidFill>
              </a:rPr>
              <a:t>.</a:t>
            </a:r>
            <a:endParaRPr lang="es-ES" dirty="0">
              <a:solidFill>
                <a:srgbClr val="0070C0"/>
              </a:solidFill>
            </a:endParaRPr>
          </a:p>
        </p:txBody>
      </p:sp>
      <p:sp>
        <p:nvSpPr>
          <p:cNvPr id="3" name="2 Marcador de contenido"/>
          <p:cNvSpPr>
            <a:spLocks noGrp="1"/>
          </p:cNvSpPr>
          <p:nvPr>
            <p:ph idx="1"/>
          </p:nvPr>
        </p:nvSpPr>
        <p:spPr>
          <a:xfrm>
            <a:off x="0" y="1340768"/>
            <a:ext cx="8964488" cy="4983832"/>
          </a:xfrm>
        </p:spPr>
        <p:txBody>
          <a:bodyPr>
            <a:normAutofit/>
          </a:bodyPr>
          <a:lstStyle/>
          <a:p>
            <a:pPr lvl="0" algn="just"/>
            <a:r>
              <a:rPr lang="es-PA" dirty="0" smtClean="0"/>
              <a:t>El Movimiento Espiritual de Medjugorje, en 31 años, ha renovado la fe de millones de fieles, ha logrado que miles regresen a la Iglesia católica o bien, que deseen incorporarse a la Iglesia Católica. La espiritualidad de Medjugorje ha renovado igualmente iglesias orientales, congregaciones religiosas, movimientos católicos y muchas parroquias y comunidades cristianas, como ha inspirado el surgimiento de </a:t>
            </a:r>
            <a:r>
              <a:rPr lang="es-PA" i="1" dirty="0" smtClean="0"/>
              <a:t>nuevas</a:t>
            </a:r>
            <a:r>
              <a:rPr lang="es-PA" dirty="0" smtClean="0"/>
              <a:t> comunidades de vida consagrada. Miles de jóvenes en el mundo han optado por la vida religiosa gracias a Medjugorje. </a:t>
            </a:r>
            <a:endParaRPr lang="es-ES" dirty="0" smtClean="0"/>
          </a:p>
          <a:p>
            <a:pPr algn="just"/>
            <a:endParaRPr lang="es-ES" dirty="0"/>
          </a:p>
        </p:txBody>
      </p:sp>
    </p:spTree>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836712"/>
            <a:ext cx="8229600" cy="1133480"/>
          </a:xfrm>
        </p:spPr>
        <p:txBody>
          <a:bodyPr/>
          <a:lstStyle/>
          <a:p>
            <a:pPr lvl="0" algn="ctr"/>
            <a:r>
              <a:rPr lang="es-ES" b="1" dirty="0" smtClean="0">
                <a:solidFill>
                  <a:srgbClr val="0070C0"/>
                </a:solidFill>
              </a:rPr>
              <a:t>III. ESPIRITUALIDAD DEL MOVIMIENTO</a:t>
            </a:r>
          </a:p>
          <a:p>
            <a:pPr lvl="0" algn="ctr">
              <a:buNone/>
            </a:pPr>
            <a:r>
              <a:rPr lang="es-ES" b="1" dirty="0" smtClean="0">
                <a:solidFill>
                  <a:srgbClr val="0070C0"/>
                </a:solidFill>
              </a:rPr>
              <a:t>		 DE MARÍA REINA DE LA PAZ</a:t>
            </a:r>
            <a:endParaRPr lang="es-ES" dirty="0" smtClean="0">
              <a:solidFill>
                <a:srgbClr val="0070C0"/>
              </a:solidFill>
            </a:endParaRPr>
          </a:p>
          <a:p>
            <a:endParaRPr lang="es-ES" dirty="0"/>
          </a:p>
        </p:txBody>
      </p:sp>
      <p:pic>
        <p:nvPicPr>
          <p:cNvPr id="20482" name="Picture 2" descr="http://api.ning.com/files/Nsq4I5Kj2lWZwGDm3BMyVaPBNAS2W1iKzcLVz7PXAza0rGZNHicD9y1IS*6vBk2y07PKdbwWpdFwtCbPmlbLct10LdEAoPOR/virgen_maria.gif"/>
          <p:cNvPicPr>
            <a:picLocks noChangeAspect="1" noChangeArrowheads="1"/>
          </p:cNvPicPr>
          <p:nvPr/>
        </p:nvPicPr>
        <p:blipFill>
          <a:blip r:embed="rId2" cstate="print"/>
          <a:srcRect/>
          <a:stretch>
            <a:fillRect/>
          </a:stretch>
        </p:blipFill>
        <p:spPr bwMode="auto">
          <a:xfrm>
            <a:off x="251520" y="1844824"/>
            <a:ext cx="6096000" cy="4572000"/>
          </a:xfrm>
          <a:prstGeom prst="rect">
            <a:avLst/>
          </a:prstGeom>
          <a:noFill/>
          <a:effectLst>
            <a:softEdge rad="317500"/>
          </a:effectLst>
        </p:spPr>
      </p:pic>
    </p:spTree>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Con frecuencia se confunde en el concepto de «carisma» con el de «espiritualidad» y el de «misión», por lo que hay que precisar que, aunque estos conceptos sean afines, expresan realidades teológicas distintas.</a:t>
            </a:r>
          </a:p>
          <a:p>
            <a:endParaRPr lang="es-ES" dirty="0"/>
          </a:p>
        </p:txBody>
      </p:sp>
    </p:spTree>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20688"/>
            <a:ext cx="8712968" cy="5703912"/>
          </a:xfrm>
        </p:spPr>
        <p:txBody>
          <a:bodyPr>
            <a:normAutofit lnSpcReduction="10000"/>
          </a:bodyPr>
          <a:lstStyle/>
          <a:p>
            <a:pPr algn="just"/>
            <a:r>
              <a:rPr lang="es-ES" dirty="0" smtClean="0"/>
              <a:t>El </a:t>
            </a:r>
            <a:r>
              <a:rPr lang="es-ES" b="1" dirty="0" smtClean="0"/>
              <a:t>carisma</a:t>
            </a:r>
            <a:r>
              <a:rPr lang="es-ES" dirty="0" smtClean="0"/>
              <a:t> como se ha descrito es una manifestación del Espíritu Santo para la santificación de la Iglesia y del mundo. La </a:t>
            </a:r>
            <a:r>
              <a:rPr lang="es-ES" b="1" dirty="0" smtClean="0"/>
              <a:t>espiritualidad</a:t>
            </a:r>
            <a:r>
              <a:rPr lang="es-ES" dirty="0" smtClean="0"/>
              <a:t>, en cambio, es la manera como se vive y se desarrolla en el tiempo y en las estructuras de la Iglesia y de la comunidad el carisma. Si se considera la </a:t>
            </a:r>
            <a:r>
              <a:rPr lang="es-ES" b="1" dirty="0" smtClean="0"/>
              <a:t>espiritualidad</a:t>
            </a:r>
            <a:r>
              <a:rPr lang="es-ES" dirty="0" smtClean="0"/>
              <a:t> como el saber de la teología que, a partir de la revelación y las experiencias de los santos, estudia el organismo de la vida sobrenatural, explica las leyes de su progreso y desarrollo, y describe el proceso que siguen las almas desde los comienzos de la vida cristiana hasta la cumbre de la perfección, Medjugorje ofrece a los fieles por medio de la Iglesia: </a:t>
            </a:r>
            <a:r>
              <a:rPr lang="es-ES" b="1" dirty="0" smtClean="0"/>
              <a:t>una nueva escuela de espiritualidad</a:t>
            </a:r>
            <a:r>
              <a:rPr lang="es-ES" dirty="0" smtClean="0"/>
              <a:t> que suscita grandes dones y carismas como un fecundo patrimonio de santidad para la Iglesia del nuevo milenio.</a:t>
            </a:r>
          </a:p>
          <a:p>
            <a:endParaRPr lang="es-ES" dirty="0"/>
          </a:p>
        </p:txBody>
      </p:sp>
    </p:spTree>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500384"/>
            <a:ext cx="8229600" cy="2357616"/>
          </a:xfrm>
        </p:spPr>
        <p:txBody>
          <a:bodyPr/>
          <a:lstStyle/>
          <a:p>
            <a:r>
              <a:rPr lang="es-ES" dirty="0" smtClean="0"/>
              <a:t>La Virgen nos presenta en Medjugorje una forma específica de vivir una “real ordenación de los principales ejes de la vida cristiana en función del tiempo presente” que consiste fundamentalmente en los siguientes aspectos:</a:t>
            </a:r>
          </a:p>
          <a:p>
            <a:endParaRPr lang="es-ES" dirty="0"/>
          </a:p>
        </p:txBody>
      </p:sp>
      <p:pic>
        <p:nvPicPr>
          <p:cNvPr id="17410" name="Picture 2" descr="http://rosasparalagospa.files.wordpress.com/2012/01/virgen-medjugorje.jpg"/>
          <p:cNvPicPr>
            <a:picLocks noChangeAspect="1" noChangeArrowheads="1"/>
          </p:cNvPicPr>
          <p:nvPr/>
        </p:nvPicPr>
        <p:blipFill>
          <a:blip r:embed="rId2" cstate="print"/>
          <a:srcRect/>
          <a:stretch>
            <a:fillRect/>
          </a:stretch>
        </p:blipFill>
        <p:spPr bwMode="auto">
          <a:xfrm>
            <a:off x="1979712" y="260648"/>
            <a:ext cx="4677137" cy="3888432"/>
          </a:xfrm>
          <a:prstGeom prst="rect">
            <a:avLst/>
          </a:prstGeom>
          <a:noFill/>
          <a:ln>
            <a:noFill/>
          </a:ln>
          <a:effectLst>
            <a:outerShdw blurRad="149987" dist="250190" dir="8460000" algn="ctr">
              <a:srgbClr val="000000">
                <a:alpha val="28000"/>
              </a:srgbClr>
            </a:outerShdw>
            <a:softEdge rad="127000"/>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plus(in)">
                                      <p:cBhvr>
                                        <p:cTn id="7" dur="3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700808"/>
            <a:ext cx="9144000" cy="576064"/>
          </a:xfrm>
        </p:spPr>
        <p:txBody>
          <a:bodyPr/>
          <a:lstStyle/>
          <a:p>
            <a:pPr marL="274320" lvl="2" indent="-274320" algn="ctr">
              <a:buClr>
                <a:schemeClr val="accent3"/>
              </a:buClr>
              <a:buSzPct val="95000"/>
              <a:buNone/>
            </a:pPr>
            <a:r>
              <a:rPr lang="es-ES" sz="2800" b="1" dirty="0" smtClean="0">
                <a:solidFill>
                  <a:srgbClr val="7030A0"/>
                </a:solidFill>
              </a:rPr>
              <a:t>1. La conversión constante hacia la santidad plena.</a:t>
            </a:r>
          </a:p>
          <a:p>
            <a:endParaRPr lang="es-ES" dirty="0"/>
          </a:p>
        </p:txBody>
      </p:sp>
      <p:pic>
        <p:nvPicPr>
          <p:cNvPr id="16386" name="Picture 2" descr="http://4.bp.blogspot.com/__whVDpyD7qE/TGsidPImgGI/AAAAAAAAAnM/67M0ajbi1nQ/s1600/Jesus+el+unico+camino+al+cielo.jpeg"/>
          <p:cNvPicPr>
            <a:picLocks noChangeAspect="1" noChangeArrowheads="1"/>
          </p:cNvPicPr>
          <p:nvPr/>
        </p:nvPicPr>
        <p:blipFill>
          <a:blip r:embed="rId2" cstate="print"/>
          <a:srcRect/>
          <a:stretch>
            <a:fillRect/>
          </a:stretch>
        </p:blipFill>
        <p:spPr bwMode="auto">
          <a:xfrm>
            <a:off x="3059832" y="2420888"/>
            <a:ext cx="5572125" cy="42481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amond(in)">
                                      <p:cBhvr>
                                        <p:cTn id="7" dur="3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47864" y="1628800"/>
            <a:ext cx="5328592" cy="2448272"/>
          </a:xfrm>
          <a:solidFill>
            <a:schemeClr val="accent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a:normAutofit/>
          </a:bodyPr>
          <a:lstStyle/>
          <a:p>
            <a:pPr algn="ctr"/>
            <a:r>
              <a:rPr lang="es-ES" sz="2700" b="1" dirty="0" smtClean="0">
                <a:solidFill>
                  <a:schemeClr val="accent4">
                    <a:lumMod val="60000"/>
                    <a:lumOff val="40000"/>
                  </a:schemeClr>
                </a:solidFill>
              </a:rPr>
              <a:t>A. EL MENSAJE DE LA VIRGEN EN FÁTIMA A INICIOS DEL S. XX.</a:t>
            </a:r>
            <a:r>
              <a:rPr lang="es-ES" dirty="0" smtClean="0">
                <a:solidFill>
                  <a:schemeClr val="accent4">
                    <a:lumMod val="60000"/>
                    <a:lumOff val="40000"/>
                  </a:schemeClr>
                </a:solidFill>
              </a:rPr>
              <a:t/>
            </a:r>
            <a:br>
              <a:rPr lang="es-ES" dirty="0" smtClean="0">
                <a:solidFill>
                  <a:schemeClr val="accent4">
                    <a:lumMod val="60000"/>
                    <a:lumOff val="40000"/>
                  </a:schemeClr>
                </a:solidFill>
              </a:rPr>
            </a:br>
            <a:endParaRPr lang="es-ES" dirty="0">
              <a:solidFill>
                <a:schemeClr val="accent4">
                  <a:lumMod val="60000"/>
                  <a:lumOff val="40000"/>
                </a:schemeClr>
              </a:solidFill>
            </a:endParaRPr>
          </a:p>
        </p:txBody>
      </p:sp>
      <p:pic>
        <p:nvPicPr>
          <p:cNvPr id="3" name="Picture 2" descr="http://forodelaicos.files.wordpress.com/2012/09/virgen-fc3a1tima.jpg"/>
          <p:cNvPicPr>
            <a:picLocks noChangeAspect="1" noChangeArrowheads="1"/>
          </p:cNvPicPr>
          <p:nvPr/>
        </p:nvPicPr>
        <p:blipFill>
          <a:blip r:embed="rId2" cstate="print"/>
          <a:srcRect/>
          <a:stretch>
            <a:fillRect/>
          </a:stretch>
        </p:blipFill>
        <p:spPr bwMode="auto">
          <a:xfrm>
            <a:off x="611560" y="1052736"/>
            <a:ext cx="2520280" cy="3764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32" presetClass="emph" presetSubtype="0" fill="hold" nodeType="afterEffect">
                                  <p:stCondLst>
                                    <p:cond delay="0"/>
                                  </p:stCondLst>
                                  <p:childTnLst>
                                    <p:animClr clrSpc="rgb">
                                      <p:cBhvr override="childStyle">
                                        <p:cTn id="11" dur="200" fill="hold"/>
                                        <p:tgtEl>
                                          <p:spTgt spid="3"/>
                                        </p:tgtEl>
                                        <p:attrNameLst>
                                          <p:attrName>style.color</p:attrName>
                                        </p:attrNameLst>
                                      </p:cBhvr>
                                      <p:to>
                                        <a:schemeClr val="accent2"/>
                                      </p:to>
                                    </p:animClr>
                                    <p:animClr clrSpc="rgb">
                                      <p:cBhvr>
                                        <p:cTn id="12" dur="200" fill="hold"/>
                                        <p:tgtEl>
                                          <p:spTgt spid="3"/>
                                        </p:tgtEl>
                                        <p:attrNameLst>
                                          <p:attrName>fillcolor</p:attrName>
                                        </p:attrNameLst>
                                      </p:cBhvr>
                                      <p:to>
                                        <a:schemeClr val="accent2"/>
                                      </p:to>
                                    </p:animClr>
                                    <p:set>
                                      <p:cBhvr>
                                        <p:cTn id="13" dur="200" fill="hold"/>
                                        <p:tgtEl>
                                          <p:spTgt spid="3"/>
                                        </p:tgtEl>
                                        <p:attrNameLst>
                                          <p:attrName>fill.type</p:attrName>
                                        </p:attrNameLst>
                                      </p:cBhvr>
                                      <p:to>
                                        <p:strVal val="solid"/>
                                      </p:to>
                                    </p:set>
                                    <p:set>
                                      <p:cBhvr>
                                        <p:cTn id="14" dur="200" fill="hold"/>
                                        <p:tgtEl>
                                          <p:spTgt spid="3"/>
                                        </p:tgtEl>
                                        <p:attrNameLst>
                                          <p:attrName>fill.on</p:attrName>
                                        </p:attrNameLst>
                                      </p:cBhvr>
                                      <p:to>
                                        <p:strVal val="true"/>
                                      </p:to>
                                    </p:set>
                                    <p:animRot by="120000">
                                      <p:cBhvr>
                                        <p:cTn id="15" dur="200" fill="hold">
                                          <p:stCondLst>
                                            <p:cond delay="0"/>
                                          </p:stCondLst>
                                        </p:cTn>
                                        <p:tgtEl>
                                          <p:spTgt spid="3"/>
                                        </p:tgtEl>
                                        <p:attrNameLst>
                                          <p:attrName>r</p:attrName>
                                        </p:attrNameLst>
                                      </p:cBhvr>
                                    </p:animRot>
                                    <p:animRot by="-240000">
                                      <p:cBhvr>
                                        <p:cTn id="16" dur="400" fill="hold">
                                          <p:stCondLst>
                                            <p:cond delay="400"/>
                                          </p:stCondLst>
                                        </p:cTn>
                                        <p:tgtEl>
                                          <p:spTgt spid="3"/>
                                        </p:tgtEl>
                                        <p:attrNameLst>
                                          <p:attrName>r</p:attrName>
                                        </p:attrNameLst>
                                      </p:cBhvr>
                                    </p:animRot>
                                    <p:animRot by="240000">
                                      <p:cBhvr>
                                        <p:cTn id="17" dur="400" fill="hold">
                                          <p:stCondLst>
                                            <p:cond delay="800"/>
                                          </p:stCondLst>
                                        </p:cTn>
                                        <p:tgtEl>
                                          <p:spTgt spid="3"/>
                                        </p:tgtEl>
                                        <p:attrNameLst>
                                          <p:attrName>r</p:attrName>
                                        </p:attrNameLst>
                                      </p:cBhvr>
                                    </p:animRot>
                                    <p:animRot by="-240000">
                                      <p:cBhvr>
                                        <p:cTn id="18" dur="400" fill="hold">
                                          <p:stCondLst>
                                            <p:cond delay="1200"/>
                                          </p:stCondLst>
                                        </p:cTn>
                                        <p:tgtEl>
                                          <p:spTgt spid="3"/>
                                        </p:tgtEl>
                                        <p:attrNameLst>
                                          <p:attrName>r</p:attrName>
                                        </p:attrNameLst>
                                      </p:cBhvr>
                                    </p:animRot>
                                    <p:animRot by="120000">
                                      <p:cBhvr>
                                        <p:cTn id="19" dur="400" fill="hold">
                                          <p:stCondLst>
                                            <p:cond delay="16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844824"/>
            <a:ext cx="9144000" cy="3975720"/>
          </a:xfrm>
        </p:spPr>
        <p:txBody>
          <a:bodyPr/>
          <a:lstStyle/>
          <a:p>
            <a:pPr marL="274320" lvl="2" indent="-274320" algn="just">
              <a:buClr>
                <a:schemeClr val="accent3"/>
              </a:buClr>
              <a:buSzPct val="95000"/>
              <a:buNone/>
            </a:pPr>
            <a:r>
              <a:rPr lang="es-ES" sz="2800" dirty="0" smtClean="0"/>
              <a:t>2. </a:t>
            </a:r>
            <a:r>
              <a:rPr lang="es-ES" sz="2800" b="1" dirty="0" smtClean="0">
                <a:solidFill>
                  <a:srgbClr val="7030A0"/>
                </a:solidFill>
              </a:rPr>
              <a:t>El seguimiento radical de Jesús,</a:t>
            </a:r>
            <a:r>
              <a:rPr lang="es-ES" sz="2800" dirty="0" smtClean="0"/>
              <a:t> por medio del Espíritu Santo que acentúa la oración centrada en Él, la vida litúrgica que vive los tiempos fuertes del Adviento, la Navidad, la Cuaresma y la Pascua como, las demás solemnidades del Año litúrgico, la práctica de los ejercicios piadosos del vía crucis y la Adoración eucarística.</a:t>
            </a:r>
          </a:p>
          <a:p>
            <a:pPr marL="274320" lvl="2" indent="-274320" algn="just">
              <a:buClr>
                <a:schemeClr val="accent3"/>
              </a:buClr>
              <a:buSzPct val="95000"/>
              <a:buNone/>
            </a:pPr>
            <a:endParaRPr lang="es-ES" sz="2800" dirty="0" smtClean="0"/>
          </a:p>
          <a:p>
            <a:pPr algn="just"/>
            <a:endParaRPr lang="es-ES" dirty="0"/>
          </a:p>
        </p:txBody>
      </p:sp>
    </p:spTree>
  </p:cSld>
  <p:clrMapOvr>
    <a:masterClrMapping/>
  </p:clrMapOvr>
  <p:transition spd="slow">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980728"/>
            <a:ext cx="5220072" cy="864096"/>
          </a:xfrm>
        </p:spPr>
        <p:txBody>
          <a:bodyPr/>
          <a:lstStyle/>
          <a:p>
            <a:pPr marL="274320" lvl="2" indent="-274320" algn="ctr">
              <a:buClr>
                <a:schemeClr val="accent3"/>
              </a:buClr>
              <a:buSzPct val="95000"/>
              <a:buNone/>
            </a:pPr>
            <a:r>
              <a:rPr lang="es-ES" sz="2800" b="1" dirty="0" smtClean="0">
                <a:solidFill>
                  <a:srgbClr val="7030A0"/>
                </a:solidFill>
              </a:rPr>
              <a:t>3. Sólida devoción eucarística.</a:t>
            </a:r>
          </a:p>
          <a:p>
            <a:pPr marL="274320" lvl="2" indent="-274320" algn="ctr">
              <a:buClr>
                <a:schemeClr val="accent3"/>
              </a:buClr>
              <a:buSzPct val="95000"/>
              <a:buNone/>
            </a:pPr>
            <a:endParaRPr lang="es-ES" sz="2800" dirty="0" smtClean="0"/>
          </a:p>
          <a:p>
            <a:endParaRPr lang="es-ES" dirty="0"/>
          </a:p>
        </p:txBody>
      </p:sp>
      <p:pic>
        <p:nvPicPr>
          <p:cNvPr id="14338" name="Picture 2" descr="http://t1.gstatic.com/images?q=tbn:ANd9GcQnzZT-Zkkq0c7bQp45axsKtPMq8sjINuwQ_-gAnZujkLHt44R89Q"/>
          <p:cNvPicPr>
            <a:picLocks noChangeAspect="1" noChangeArrowheads="1"/>
          </p:cNvPicPr>
          <p:nvPr/>
        </p:nvPicPr>
        <p:blipFill>
          <a:blip r:embed="rId2" cstate="print"/>
          <a:srcRect/>
          <a:stretch>
            <a:fillRect/>
          </a:stretch>
        </p:blipFill>
        <p:spPr bwMode="auto">
          <a:xfrm>
            <a:off x="3203848" y="2039462"/>
            <a:ext cx="5544616" cy="359567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3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lamisioncatolica.com/wp-content/uploads/2012/02/maria_y_jesus2.jpg"/>
          <p:cNvPicPr>
            <a:picLocks noChangeAspect="1" noChangeArrowheads="1"/>
          </p:cNvPicPr>
          <p:nvPr/>
        </p:nvPicPr>
        <p:blipFill>
          <a:blip r:embed="rId2" cstate="print"/>
          <a:srcRect/>
          <a:stretch>
            <a:fillRect/>
          </a:stretch>
        </p:blipFill>
        <p:spPr bwMode="auto">
          <a:xfrm rot="20896317">
            <a:off x="1881952" y="1848564"/>
            <a:ext cx="4032448" cy="4411816"/>
          </a:xfrm>
          <a:prstGeom prst="rect">
            <a:avLst/>
          </a:prstGeom>
          <a:noFill/>
        </p:spPr>
      </p:pic>
      <p:sp>
        <p:nvSpPr>
          <p:cNvPr id="3" name="2 Marcador de contenido"/>
          <p:cNvSpPr>
            <a:spLocks noGrp="1"/>
          </p:cNvSpPr>
          <p:nvPr>
            <p:ph idx="1"/>
          </p:nvPr>
        </p:nvSpPr>
        <p:spPr>
          <a:xfrm>
            <a:off x="251520" y="908720"/>
            <a:ext cx="8640960" cy="936104"/>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274320" lvl="2" indent="-274320" algn="ctr">
              <a:buClr>
                <a:schemeClr val="accent3"/>
              </a:buClr>
              <a:buSzPct val="95000"/>
              <a:buNone/>
            </a:pPr>
            <a:r>
              <a:rPr lang="es-ES" sz="2800" b="1" dirty="0" smtClean="0">
                <a:solidFill>
                  <a:srgbClr val="7030A0"/>
                </a:solidFill>
              </a:rPr>
              <a:t>4.Consistente espiritualidad Mariana  basada en el discipulado  materno.</a:t>
            </a:r>
          </a:p>
          <a:p>
            <a:pPr marL="274320" lvl="2" indent="-274320" algn="ctr">
              <a:buClr>
                <a:schemeClr val="accent3"/>
              </a:buClr>
              <a:buSzPct val="95000"/>
              <a:buNone/>
            </a:pPr>
            <a:endParaRPr lang="es-ES" sz="2800" b="1" dirty="0" smtClean="0">
              <a:solidFill>
                <a:srgbClr val="0070C0"/>
              </a:solidFill>
            </a:endParaRPr>
          </a:p>
          <a:p>
            <a:endParaRPr lang="es-ES" b="1" dirty="0">
              <a:solidFill>
                <a:srgbClr val="0070C0"/>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3)">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293096"/>
            <a:ext cx="9144000" cy="1584176"/>
          </a:xfrm>
        </p:spPr>
        <p:txBody>
          <a:bodyPr/>
          <a:lstStyle/>
          <a:p>
            <a:pPr marL="274320" lvl="2" indent="-274320" algn="just">
              <a:buClr>
                <a:schemeClr val="accent3"/>
              </a:buClr>
              <a:buSzPct val="95000"/>
              <a:buNone/>
            </a:pPr>
            <a:r>
              <a:rPr lang="es-ES" sz="2800" b="1" dirty="0" smtClean="0">
                <a:solidFill>
                  <a:srgbClr val="7030A0"/>
                </a:solidFill>
              </a:rPr>
              <a:t>5. Contemplativa, y que  realiza en la acción lo contemplado,  en discernimiento a los “signos de los tiempos” presentes.</a:t>
            </a:r>
          </a:p>
          <a:p>
            <a:endParaRPr lang="es-ES" dirty="0"/>
          </a:p>
        </p:txBody>
      </p:sp>
      <p:pic>
        <p:nvPicPr>
          <p:cNvPr id="12290" name="Picture 2" descr="http://public.bay.livefilestore.com/y1pmgw32RguU35wUO37M5cySfK0EG2Ou2LqStNj5bgzA3PT9K6T7p8h69X8SS-wMfUsQwg2Q56fsz3BMegi6ngw4w/COracin.jpg?psid=1"/>
          <p:cNvPicPr>
            <a:picLocks noChangeAspect="1" noChangeArrowheads="1"/>
          </p:cNvPicPr>
          <p:nvPr/>
        </p:nvPicPr>
        <p:blipFill>
          <a:blip r:embed="rId2" cstate="print"/>
          <a:srcRect/>
          <a:stretch>
            <a:fillRect/>
          </a:stretch>
        </p:blipFill>
        <p:spPr bwMode="auto">
          <a:xfrm>
            <a:off x="1979712" y="332656"/>
            <a:ext cx="5184576" cy="3791826"/>
          </a:xfrm>
          <a:prstGeom prst="rect">
            <a:avLst/>
          </a:prstGeom>
          <a:noFill/>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vertical)">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19672" y="908720"/>
            <a:ext cx="9144000" cy="864096"/>
          </a:xfrm>
        </p:spPr>
        <p:txBody>
          <a:bodyPr/>
          <a:lstStyle/>
          <a:p>
            <a:pPr marL="274320" lvl="2" indent="-274320">
              <a:buClr>
                <a:schemeClr val="accent3"/>
              </a:buClr>
              <a:buSzPct val="95000"/>
              <a:buNone/>
            </a:pPr>
            <a:r>
              <a:rPr lang="es-ES" sz="2800" b="1" dirty="0" smtClean="0">
                <a:solidFill>
                  <a:srgbClr val="7030A0"/>
                </a:solidFill>
              </a:rPr>
              <a:t>6. Ascética.</a:t>
            </a:r>
          </a:p>
          <a:p>
            <a:pPr>
              <a:buNone/>
            </a:pPr>
            <a:endParaRPr lang="es-ES" dirty="0"/>
          </a:p>
        </p:txBody>
      </p:sp>
      <p:pic>
        <p:nvPicPr>
          <p:cNvPr id="11266" name="Picture 2" descr="http://4.bp.blogspot.com/-kISrGSA3iTs/T_CsAruDV3I/AAAAAAAAAnY/Cl7nTgbcnwA/s1600/600312_4293586704238_3675498_n.jpg"/>
          <p:cNvPicPr>
            <a:picLocks noChangeAspect="1" noChangeArrowheads="1"/>
          </p:cNvPicPr>
          <p:nvPr/>
        </p:nvPicPr>
        <p:blipFill>
          <a:blip r:embed="rId2" cstate="print"/>
          <a:srcRect/>
          <a:stretch>
            <a:fillRect/>
          </a:stretch>
        </p:blipFill>
        <p:spPr bwMode="auto">
          <a:xfrm>
            <a:off x="395536" y="1988840"/>
            <a:ext cx="5695487" cy="4271616"/>
          </a:xfrm>
          <a:prstGeom prst="rect">
            <a:avLst/>
          </a:prstGeom>
          <a:noFill/>
        </p:spPr>
      </p:pic>
      <p:sp>
        <p:nvSpPr>
          <p:cNvPr id="4" name="3 CuadroTexto"/>
          <p:cNvSpPr txBox="1"/>
          <p:nvPr/>
        </p:nvSpPr>
        <p:spPr>
          <a:xfrm>
            <a:off x="6300192" y="1916832"/>
            <a:ext cx="2232248" cy="3046988"/>
          </a:xfrm>
          <a:prstGeom prst="rect">
            <a:avLst/>
          </a:prstGeom>
          <a:noFill/>
        </p:spPr>
        <p:txBody>
          <a:bodyPr wrap="square" rtlCol="0">
            <a:spAutoFit/>
          </a:bodyPr>
          <a:lstStyle/>
          <a:p>
            <a:endParaRPr lang="es-PA" sz="2400" dirty="0" smtClean="0"/>
          </a:p>
          <a:p>
            <a:endParaRPr lang="es-PA" sz="2400" dirty="0" smtClean="0"/>
          </a:p>
          <a:p>
            <a:endParaRPr lang="es-PA" sz="2400" dirty="0" smtClean="0"/>
          </a:p>
          <a:p>
            <a:endParaRPr lang="es-PA" sz="2400" dirty="0" smtClean="0"/>
          </a:p>
          <a:p>
            <a:r>
              <a:rPr lang="es-PA" sz="2400" dirty="0" smtClean="0"/>
              <a:t>-Ayuno</a:t>
            </a:r>
          </a:p>
          <a:p>
            <a:r>
              <a:rPr lang="es-PA" sz="2400" dirty="0" smtClean="0"/>
              <a:t>-Sacrificio</a:t>
            </a:r>
          </a:p>
          <a:p>
            <a:r>
              <a:rPr lang="es-PA" sz="2400" dirty="0" smtClean="0"/>
              <a:t>-Renuncia</a:t>
            </a:r>
          </a:p>
          <a:p>
            <a:r>
              <a:rPr lang="es-PA" sz="2400" dirty="0" smtClean="0"/>
              <a:t>-Mortificación</a:t>
            </a:r>
            <a:endParaRPr lang="es-PA" sz="2400" dirty="0"/>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anim calcmode="lin" valueType="num">
                                      <p:cBhvr>
                                        <p:cTn id="8" dur="2000" fill="hold"/>
                                        <p:tgtEl>
                                          <p:spTgt spid="11266"/>
                                        </p:tgtEl>
                                        <p:attrNameLst>
                                          <p:attrName>ppt_x</p:attrName>
                                        </p:attrNameLst>
                                      </p:cBhvr>
                                      <p:tavLst>
                                        <p:tav tm="0">
                                          <p:val>
                                            <p:strVal val="#ppt_x"/>
                                          </p:val>
                                        </p:tav>
                                        <p:tav tm="100000">
                                          <p:val>
                                            <p:strVal val="#ppt_x"/>
                                          </p:val>
                                        </p:tav>
                                      </p:tavLst>
                                    </p:anim>
                                    <p:anim calcmode="lin" valueType="num">
                                      <p:cBhvr>
                                        <p:cTn id="9" dur="2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3.bp.blogspot.com/-2HO1OYCwHZI/TVp0o8GLKNI/AAAAAAAAACw/RNbnLSNFt9c/s1600/Redes%252520Sociales.jpg"/>
          <p:cNvPicPr>
            <a:picLocks noChangeAspect="1" noChangeArrowheads="1"/>
          </p:cNvPicPr>
          <p:nvPr/>
        </p:nvPicPr>
        <p:blipFill>
          <a:blip r:embed="rId2" cstate="print"/>
          <a:srcRect/>
          <a:stretch>
            <a:fillRect/>
          </a:stretch>
        </p:blipFill>
        <p:spPr bwMode="auto">
          <a:xfrm rot="781983">
            <a:off x="3654149" y="729706"/>
            <a:ext cx="4529296" cy="3233707"/>
          </a:xfrm>
          <a:prstGeom prst="rect">
            <a:avLst/>
          </a:prstGeom>
          <a:noFill/>
        </p:spPr>
      </p:pic>
      <p:sp>
        <p:nvSpPr>
          <p:cNvPr id="3" name="2 Marcador de contenido"/>
          <p:cNvSpPr>
            <a:spLocks noGrp="1"/>
          </p:cNvSpPr>
          <p:nvPr>
            <p:ph idx="1"/>
          </p:nvPr>
        </p:nvSpPr>
        <p:spPr>
          <a:xfrm>
            <a:off x="0" y="4293096"/>
            <a:ext cx="9144000" cy="720080"/>
          </a:xfrm>
        </p:spPr>
        <p:txBody>
          <a:bodyPr/>
          <a:lstStyle/>
          <a:p>
            <a:pPr marL="274320" lvl="2" indent="-274320" algn="ctr">
              <a:buClr>
                <a:schemeClr val="accent3"/>
              </a:buClr>
              <a:buSzPct val="95000"/>
              <a:buNone/>
            </a:pPr>
            <a:r>
              <a:rPr lang="es-ES" sz="2800" b="1" dirty="0" smtClean="0">
                <a:solidFill>
                  <a:srgbClr val="7030A0"/>
                </a:solidFill>
              </a:rPr>
              <a:t>7. </a:t>
            </a:r>
            <a:r>
              <a:rPr lang="es-ES" b="1" dirty="0" smtClean="0">
                <a:solidFill>
                  <a:srgbClr val="7030A0"/>
                </a:solidFill>
              </a:rPr>
              <a:t>De  desarrollo de las virtudes y de dones personales y comunitarios.</a:t>
            </a:r>
          </a:p>
          <a:p>
            <a:pPr marL="274320" lvl="2" indent="-274320" algn="ctr">
              <a:buClr>
                <a:schemeClr val="accent3"/>
              </a:buClr>
              <a:buSzPct val="95000"/>
              <a:buNone/>
            </a:pPr>
            <a:endParaRPr lang="es-ES" dirty="0"/>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3000" fill="hold"/>
                                        <p:tgtEl>
                                          <p:spTgt spid="10242"/>
                                        </p:tgtEl>
                                        <p:attrNameLst>
                                          <p:attrName>ppt_x</p:attrName>
                                        </p:attrNameLst>
                                      </p:cBhvr>
                                      <p:tavLst>
                                        <p:tav tm="0">
                                          <p:val>
                                            <p:strVal val="#ppt_x-.2"/>
                                          </p:val>
                                        </p:tav>
                                        <p:tav tm="100000">
                                          <p:val>
                                            <p:strVal val="#ppt_x"/>
                                          </p:val>
                                        </p:tav>
                                      </p:tavLst>
                                    </p:anim>
                                    <p:anim calcmode="lin" valueType="num">
                                      <p:cBhvr>
                                        <p:cTn id="8" dur="3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3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908720"/>
            <a:ext cx="9144000" cy="648072"/>
          </a:xfrm>
        </p:spPr>
        <p:txBody>
          <a:bodyPr/>
          <a:lstStyle/>
          <a:p>
            <a:pPr marL="274320" lvl="2" indent="-274320" algn="ctr">
              <a:buClr>
                <a:schemeClr val="accent3"/>
              </a:buClr>
              <a:buSzPct val="95000"/>
              <a:buNone/>
            </a:pPr>
            <a:r>
              <a:rPr lang="es-ES" sz="2800" b="1" dirty="0" smtClean="0">
                <a:solidFill>
                  <a:srgbClr val="7030A0"/>
                </a:solidFill>
              </a:rPr>
              <a:t>8.Amor a la Iglesia, a sus enseñanzas y pastores .</a:t>
            </a:r>
          </a:p>
          <a:p>
            <a:endParaRPr lang="es-ES" dirty="0"/>
          </a:p>
        </p:txBody>
      </p:sp>
      <p:pic>
        <p:nvPicPr>
          <p:cNvPr id="9218" name="Picture 2" descr="http://2.bp.blogspot.com/_SgW5j9EgCbw/SgHBQCniFyI/AAAAAAAAAb4/vsIlvhinHbs/s400/amor+a+la+igleia.bmp"/>
          <p:cNvPicPr>
            <a:picLocks noChangeAspect="1" noChangeArrowheads="1"/>
          </p:cNvPicPr>
          <p:nvPr/>
        </p:nvPicPr>
        <p:blipFill>
          <a:blip r:embed="rId2" cstate="print"/>
          <a:srcRect/>
          <a:stretch>
            <a:fillRect/>
          </a:stretch>
        </p:blipFill>
        <p:spPr bwMode="auto">
          <a:xfrm rot="20788687">
            <a:off x="2138016" y="2050784"/>
            <a:ext cx="4457750" cy="43463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3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420888"/>
            <a:ext cx="9144000" cy="3975720"/>
          </a:xfrm>
        </p:spPr>
        <p:txBody>
          <a:bodyPr/>
          <a:lstStyle/>
          <a:p>
            <a:pPr marL="274320" lvl="2" indent="-274320" algn="ctr">
              <a:buClr>
                <a:schemeClr val="accent3"/>
              </a:buClr>
              <a:buSzPct val="95000"/>
              <a:buNone/>
            </a:pPr>
            <a:r>
              <a:rPr lang="es-ES" sz="2800" b="1" dirty="0" smtClean="0">
                <a:solidFill>
                  <a:srgbClr val="7030A0"/>
                </a:solidFill>
              </a:rPr>
              <a:t>9. </a:t>
            </a:r>
            <a:r>
              <a:rPr lang="es-ES" sz="2400" b="1" dirty="0" smtClean="0">
                <a:solidFill>
                  <a:srgbClr val="7030A0"/>
                </a:solidFill>
              </a:rPr>
              <a:t>De especial devoción a los sacramentos, los sacramentales </a:t>
            </a:r>
          </a:p>
          <a:p>
            <a:pPr marL="274320" lvl="2" indent="-274320" algn="ctr">
              <a:buClr>
                <a:schemeClr val="accent3"/>
              </a:buClr>
              <a:buSzPct val="95000"/>
              <a:buNone/>
            </a:pPr>
            <a:r>
              <a:rPr lang="es-ES" sz="2400" b="1" dirty="0" smtClean="0">
                <a:solidFill>
                  <a:srgbClr val="7030A0"/>
                </a:solidFill>
              </a:rPr>
              <a:t>y a la Palabra de Dios.</a:t>
            </a:r>
          </a:p>
          <a:p>
            <a:pPr marL="274320" lvl="2" indent="-274320" algn="ctr">
              <a:buClr>
                <a:schemeClr val="accent3"/>
              </a:buClr>
              <a:buSzPct val="95000"/>
              <a:buNone/>
            </a:pPr>
            <a:endParaRPr lang="es-ES" dirty="0"/>
          </a:p>
        </p:txBody>
      </p:sp>
      <p:pic>
        <p:nvPicPr>
          <p:cNvPr id="8194" name="Picture 2" descr="http://1.bp.blogspot.com/_nw7vil9kjNs/TGiCpk6U24I/AAAAAAAARvU/eHHKzEKwPs4/s1600/sacramentos.jpg"/>
          <p:cNvPicPr>
            <a:picLocks noChangeAspect="1" noChangeArrowheads="1"/>
          </p:cNvPicPr>
          <p:nvPr/>
        </p:nvPicPr>
        <p:blipFill>
          <a:blip r:embed="rId2" cstate="print"/>
          <a:srcRect/>
          <a:stretch>
            <a:fillRect/>
          </a:stretch>
        </p:blipFill>
        <p:spPr bwMode="auto">
          <a:xfrm>
            <a:off x="5580112" y="3284984"/>
            <a:ext cx="3429000" cy="3429001"/>
          </a:xfrm>
          <a:prstGeom prst="rect">
            <a:avLst/>
          </a:prstGeom>
          <a:noFill/>
        </p:spPr>
      </p:pic>
      <p:pic>
        <p:nvPicPr>
          <p:cNvPr id="8196" name="Picture 4" descr="http://1.bp.blogspot.com/-9EurzMm0bVg/UBIPuv4h47I/AAAAAAAAAaU/auzC3ZhtgH0/s320/SACRAMENTAL1.jpg"/>
          <p:cNvPicPr>
            <a:picLocks noChangeAspect="1" noChangeArrowheads="1"/>
          </p:cNvPicPr>
          <p:nvPr/>
        </p:nvPicPr>
        <p:blipFill>
          <a:blip r:embed="rId3" cstate="print"/>
          <a:srcRect/>
          <a:stretch>
            <a:fillRect/>
          </a:stretch>
        </p:blipFill>
        <p:spPr bwMode="auto">
          <a:xfrm>
            <a:off x="395536" y="188640"/>
            <a:ext cx="2304256" cy="2304256"/>
          </a:xfrm>
          <a:prstGeom prst="rect">
            <a:avLst/>
          </a:prstGeom>
          <a:noFill/>
        </p:spPr>
      </p:pic>
      <p:pic>
        <p:nvPicPr>
          <p:cNvPr id="8198" name="Picture 6" descr="http://t1.gstatic.com/images?q=tbn:ANd9GcS_5Y6XIBjrvlIrMDClvjjHeFKq3ec5G6u8_sxJVdKA9JyNeTRbNQ"/>
          <p:cNvPicPr>
            <a:picLocks noChangeAspect="1" noChangeArrowheads="1"/>
          </p:cNvPicPr>
          <p:nvPr/>
        </p:nvPicPr>
        <p:blipFill>
          <a:blip r:embed="rId4" cstate="print"/>
          <a:srcRect/>
          <a:stretch>
            <a:fillRect/>
          </a:stretch>
        </p:blipFill>
        <p:spPr bwMode="auto">
          <a:xfrm>
            <a:off x="467544" y="3861048"/>
            <a:ext cx="3528392" cy="2497626"/>
          </a:xfrm>
          <a:prstGeom prst="rect">
            <a:avLst/>
          </a:prstGeom>
          <a:noFill/>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3000" fill="hold"/>
                                        <p:tgtEl>
                                          <p:spTgt spid="8196"/>
                                        </p:tgtEl>
                                        <p:attrNameLst>
                                          <p:attrName>ppt_x</p:attrName>
                                        </p:attrNameLst>
                                      </p:cBhvr>
                                      <p:tavLst>
                                        <p:tav tm="0">
                                          <p:val>
                                            <p:strVal val="#ppt_x"/>
                                          </p:val>
                                        </p:tav>
                                        <p:tav tm="100000">
                                          <p:val>
                                            <p:strVal val="#ppt_x"/>
                                          </p:val>
                                        </p:tav>
                                      </p:tavLst>
                                    </p:anim>
                                    <p:anim calcmode="lin" valueType="num">
                                      <p:cBhvr additive="base">
                                        <p:cTn id="8" dur="3000" fill="hold"/>
                                        <p:tgtEl>
                                          <p:spTgt spid="819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8"/>
                                        </p:tgtEl>
                                        <p:attrNameLst>
                                          <p:attrName>style.visibility</p:attrName>
                                        </p:attrNameLst>
                                      </p:cBhvr>
                                      <p:to>
                                        <p:strVal val="visible"/>
                                      </p:to>
                                    </p:set>
                                    <p:anim calcmode="lin" valueType="num">
                                      <p:cBhvr additive="base">
                                        <p:cTn id="11" dur="3000" fill="hold"/>
                                        <p:tgtEl>
                                          <p:spTgt spid="8198"/>
                                        </p:tgtEl>
                                        <p:attrNameLst>
                                          <p:attrName>ppt_x</p:attrName>
                                        </p:attrNameLst>
                                      </p:cBhvr>
                                      <p:tavLst>
                                        <p:tav tm="0">
                                          <p:val>
                                            <p:strVal val="#ppt_x"/>
                                          </p:val>
                                        </p:tav>
                                        <p:tav tm="100000">
                                          <p:val>
                                            <p:strVal val="#ppt_x"/>
                                          </p:val>
                                        </p:tav>
                                      </p:tavLst>
                                    </p:anim>
                                    <p:anim calcmode="lin" valueType="num">
                                      <p:cBhvr additive="base">
                                        <p:cTn id="12" dur="3000" fill="hold"/>
                                        <p:tgtEl>
                                          <p:spTgt spid="819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additive="base">
                                        <p:cTn id="15" dur="3000" fill="hold"/>
                                        <p:tgtEl>
                                          <p:spTgt spid="8194"/>
                                        </p:tgtEl>
                                        <p:attrNameLst>
                                          <p:attrName>ppt_x</p:attrName>
                                        </p:attrNameLst>
                                      </p:cBhvr>
                                      <p:tavLst>
                                        <p:tav tm="0">
                                          <p:val>
                                            <p:strVal val="1+#ppt_w/2"/>
                                          </p:val>
                                        </p:tav>
                                        <p:tav tm="100000">
                                          <p:val>
                                            <p:strVal val="#ppt_x"/>
                                          </p:val>
                                        </p:tav>
                                      </p:tavLst>
                                    </p:anim>
                                    <p:anim calcmode="lin" valueType="num">
                                      <p:cBhvr additive="base">
                                        <p:cTn id="16" dur="3000" fill="hold"/>
                                        <p:tgtEl>
                                          <p:spTgt spid="8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2536" y="2060848"/>
            <a:ext cx="9144000" cy="3975720"/>
          </a:xfrm>
        </p:spPr>
        <p:txBody>
          <a:bodyPr/>
          <a:lstStyle/>
          <a:p>
            <a:pPr lvl="2"/>
            <a:r>
              <a:rPr lang="es-ES" sz="2800" b="1" dirty="0" smtClean="0">
                <a:solidFill>
                  <a:srgbClr val="7030A0"/>
                </a:solidFill>
              </a:rPr>
              <a:t>10. </a:t>
            </a:r>
            <a:r>
              <a:rPr lang="es-ES" sz="2400" b="1" dirty="0" smtClean="0">
                <a:solidFill>
                  <a:srgbClr val="7030A0"/>
                </a:solidFill>
              </a:rPr>
              <a:t>De ejercicio de la caridad especialmente hacia los pobres y los enfermos.</a:t>
            </a:r>
          </a:p>
          <a:p>
            <a:pPr>
              <a:buNone/>
            </a:pPr>
            <a:r>
              <a:rPr lang="es-ES" sz="2800" b="1" dirty="0" smtClean="0">
                <a:solidFill>
                  <a:srgbClr val="7030A0"/>
                </a:solidFill>
              </a:rPr>
              <a:t> </a:t>
            </a:r>
          </a:p>
          <a:p>
            <a:pPr marL="274320" lvl="2" indent="-274320" algn="ctr">
              <a:buClr>
                <a:schemeClr val="accent3"/>
              </a:buClr>
              <a:buSzPct val="95000"/>
              <a:buNone/>
            </a:pPr>
            <a:endParaRPr lang="es-ES" dirty="0"/>
          </a:p>
        </p:txBody>
      </p:sp>
      <p:pic>
        <p:nvPicPr>
          <p:cNvPr id="7170" name="Picture 2" descr="http://1.bp.blogspot.com/-Wh6p6Q6erks/TmV9gY-fTeI/AAAAAAAAAFM/df5Cji3y-O0/s1600/teresa+de+calcuta.jpg"/>
          <p:cNvPicPr>
            <a:picLocks noChangeAspect="1" noChangeArrowheads="1"/>
          </p:cNvPicPr>
          <p:nvPr/>
        </p:nvPicPr>
        <p:blipFill>
          <a:blip r:embed="rId2" cstate="print"/>
          <a:srcRect/>
          <a:stretch>
            <a:fillRect/>
          </a:stretch>
        </p:blipFill>
        <p:spPr bwMode="auto">
          <a:xfrm>
            <a:off x="3635896" y="3068960"/>
            <a:ext cx="4762500" cy="3571875"/>
          </a:xfrm>
          <a:prstGeom prst="rect">
            <a:avLst/>
          </a:prstGeom>
          <a:noFill/>
        </p:spPr>
      </p:pic>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3000" fill="hold"/>
                                        <p:tgtEl>
                                          <p:spTgt spid="7170"/>
                                        </p:tgtEl>
                                        <p:attrNameLst>
                                          <p:attrName>ppt_x</p:attrName>
                                        </p:attrNameLst>
                                      </p:cBhvr>
                                      <p:tavLst>
                                        <p:tav tm="0">
                                          <p:val>
                                            <p:strVal val="#ppt_x-.2"/>
                                          </p:val>
                                        </p:tav>
                                        <p:tav tm="100000">
                                          <p:val>
                                            <p:strVal val="#ppt_x"/>
                                          </p:val>
                                        </p:tav>
                                      </p:tavLst>
                                    </p:anim>
                                    <p:anim calcmode="lin" valueType="num">
                                      <p:cBhvr>
                                        <p:cTn id="8" dur="3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3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24712"/>
          </a:xfrm>
        </p:spPr>
        <p:txBody>
          <a:bodyPr/>
          <a:lstStyle/>
          <a:p>
            <a:pPr algn="ctr"/>
            <a:r>
              <a:rPr lang="es-PA" dirty="0" smtClean="0">
                <a:solidFill>
                  <a:srgbClr val="C00000"/>
                </a:solidFill>
              </a:rPr>
              <a:t>Misión</a:t>
            </a:r>
            <a:endParaRPr lang="es-PA" dirty="0">
              <a:solidFill>
                <a:srgbClr val="C00000"/>
              </a:solidFill>
            </a:endParaRPr>
          </a:p>
        </p:txBody>
      </p:sp>
      <p:sp>
        <p:nvSpPr>
          <p:cNvPr id="3" name="2 Marcador de contenido"/>
          <p:cNvSpPr>
            <a:spLocks noGrp="1"/>
          </p:cNvSpPr>
          <p:nvPr>
            <p:ph idx="1"/>
          </p:nvPr>
        </p:nvSpPr>
        <p:spPr/>
        <p:txBody>
          <a:bodyPr/>
          <a:lstStyle/>
          <a:p>
            <a:endParaRPr lang="es-PA"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933056"/>
            <a:ext cx="4608512" cy="2376264"/>
          </a:xfrm>
        </p:spPr>
        <p:style>
          <a:lnRef idx="1">
            <a:schemeClr val="accent5"/>
          </a:lnRef>
          <a:fillRef idx="3">
            <a:schemeClr val="accent5"/>
          </a:fillRef>
          <a:effectRef idx="2">
            <a:schemeClr val="accent5"/>
          </a:effectRef>
          <a:fontRef idx="minor">
            <a:schemeClr val="lt1"/>
          </a:fontRef>
        </p:style>
        <p:txBody>
          <a:bodyPr>
            <a:normAutofit/>
          </a:bodyPr>
          <a:lstStyle/>
          <a:p>
            <a:pPr algn="just"/>
            <a:r>
              <a:rPr lang="es-ES" dirty="0" smtClean="0">
                <a:solidFill>
                  <a:srgbClr val="FFFF00"/>
                </a:solidFill>
              </a:rPr>
              <a:t>La guerra termina el 11 de noviembre de 1918 con una secuela de más de </a:t>
            </a:r>
            <a:r>
              <a:rPr lang="es-ES" b="1" dirty="0" smtClean="0">
                <a:solidFill>
                  <a:srgbClr val="FFFF00"/>
                </a:solidFill>
              </a:rPr>
              <a:t>12 millones de muertos </a:t>
            </a:r>
            <a:r>
              <a:rPr lang="es-ES" dirty="0" smtClean="0">
                <a:solidFill>
                  <a:srgbClr val="FFFF00"/>
                </a:solidFill>
              </a:rPr>
              <a:t>y millones de mutilados. </a:t>
            </a:r>
          </a:p>
          <a:p>
            <a:endParaRPr lang="es-ES" dirty="0" smtClean="0"/>
          </a:p>
          <a:p>
            <a:endParaRPr lang="es-ES" dirty="0" smtClean="0"/>
          </a:p>
          <a:p>
            <a:endParaRPr lang="es-ES" dirty="0" smtClean="0"/>
          </a:p>
          <a:p>
            <a:endParaRPr lang="es-ES" dirty="0"/>
          </a:p>
        </p:txBody>
      </p:sp>
      <p:pic>
        <p:nvPicPr>
          <p:cNvPr id="19458" name="Picture 2" descr="http://2.bp.blogspot.com/_LHtBrq9YYeA/TNA8wiNldjI/AAAAAAAAAfc/ZkhZJVkHCCg/s1600/Primera+guerra+mundial+tropas+inglesas.JPG"/>
          <p:cNvPicPr>
            <a:picLocks noChangeAspect="1" noChangeArrowheads="1"/>
          </p:cNvPicPr>
          <p:nvPr/>
        </p:nvPicPr>
        <p:blipFill>
          <a:blip r:embed="rId2" cstate="print"/>
          <a:srcRect/>
          <a:stretch>
            <a:fillRect/>
          </a:stretch>
        </p:blipFill>
        <p:spPr bwMode="auto">
          <a:xfrm>
            <a:off x="5220072" y="3861048"/>
            <a:ext cx="3256106" cy="2263155"/>
          </a:xfrm>
          <a:prstGeom prst="rect">
            <a:avLst/>
          </a:prstGeom>
          <a:noFill/>
        </p:spPr>
      </p:pic>
      <p:pic>
        <p:nvPicPr>
          <p:cNvPr id="19460" name="Picture 4" descr="http://t1.gstatic.com/images?q=tbn:ANd9GcT2cLQHF4tURNGxZVEMxbuVdyJ6DZ9lUV0T87fhqhsGiqeN3y7kZg"/>
          <p:cNvPicPr>
            <a:picLocks noChangeAspect="1" noChangeArrowheads="1"/>
          </p:cNvPicPr>
          <p:nvPr/>
        </p:nvPicPr>
        <p:blipFill>
          <a:blip r:embed="rId3" cstate="print"/>
          <a:srcRect/>
          <a:stretch>
            <a:fillRect/>
          </a:stretch>
        </p:blipFill>
        <p:spPr bwMode="auto">
          <a:xfrm>
            <a:off x="323528" y="836712"/>
            <a:ext cx="4010025" cy="2733676"/>
          </a:xfrm>
          <a:prstGeom prst="rect">
            <a:avLst/>
          </a:prstGeom>
          <a:noFill/>
        </p:spPr>
      </p:pic>
      <p:sp>
        <p:nvSpPr>
          <p:cNvPr id="6" name="5 CuadroTexto"/>
          <p:cNvSpPr txBox="1"/>
          <p:nvPr/>
        </p:nvSpPr>
        <p:spPr>
          <a:xfrm>
            <a:off x="4716016" y="548680"/>
            <a:ext cx="3960440" cy="369332"/>
          </a:xfrm>
          <a:prstGeom prst="rect">
            <a:avLst/>
          </a:prstGeom>
          <a:noFill/>
        </p:spPr>
        <p:txBody>
          <a:bodyPr wrap="square" rtlCol="0">
            <a:spAutoFit/>
          </a:bodyPr>
          <a:lstStyle/>
          <a:p>
            <a:endParaRPr lang="es-ES" dirty="0"/>
          </a:p>
        </p:txBody>
      </p:sp>
      <p:sp>
        <p:nvSpPr>
          <p:cNvPr id="8" name="7 CuadroTexto"/>
          <p:cNvSpPr txBox="1"/>
          <p:nvPr/>
        </p:nvSpPr>
        <p:spPr>
          <a:xfrm>
            <a:off x="4572000" y="692696"/>
            <a:ext cx="4176464" cy="258532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s-ES" dirty="0" smtClean="0">
                <a:solidFill>
                  <a:srgbClr val="FFFF00"/>
                </a:solidFill>
              </a:rPr>
              <a:t>Cuando la Virgen María apareció en Fátima en 1917, estaba en curso aún la Primera Guerra Mundial. El detonante de esta guerra fue el ASESINATO del archiduque Francisco Fernando de Austria, heredero del trono del Imperio austro-húngaro, </a:t>
            </a:r>
            <a:r>
              <a:rPr lang="es-ES" b="1" dirty="0" smtClean="0">
                <a:solidFill>
                  <a:srgbClr val="FFFF00"/>
                </a:solidFill>
              </a:rPr>
              <a:t>el 28 de junio de 1914 en Sarajevo</a:t>
            </a:r>
            <a:r>
              <a:rPr lang="es-ES" dirty="0" smtClean="0">
                <a:solidFill>
                  <a:srgbClr val="FFFF00"/>
                </a:solidFill>
              </a:rPr>
              <a:t>. </a:t>
            </a:r>
          </a:p>
          <a:p>
            <a:endParaRPr lang="es-E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3000" fill="hold"/>
                                        <p:tgtEl>
                                          <p:spTgt spid="19460"/>
                                        </p:tgtEl>
                                        <p:attrNameLst>
                                          <p:attrName>ppt_x</p:attrName>
                                        </p:attrNameLst>
                                      </p:cBhvr>
                                      <p:tavLst>
                                        <p:tav tm="0">
                                          <p:val>
                                            <p:strVal val="#ppt_x"/>
                                          </p:val>
                                        </p:tav>
                                        <p:tav tm="100000">
                                          <p:val>
                                            <p:strVal val="#ppt_x"/>
                                          </p:val>
                                        </p:tav>
                                      </p:tavLst>
                                    </p:anim>
                                    <p:anim calcmode="lin" valueType="num">
                                      <p:cBhvr additive="base">
                                        <p:cTn id="8" dur="3000" fill="hold"/>
                                        <p:tgtEl>
                                          <p:spTgt spid="19460"/>
                                        </p:tgtEl>
                                        <p:attrNameLst>
                                          <p:attrName>ppt_y</p:attrName>
                                        </p:attrNameLst>
                                      </p:cBhvr>
                                      <p:tavLst>
                                        <p:tav tm="0">
                                          <p:val>
                                            <p:strVal val="0-#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9458"/>
                                        </p:tgtEl>
                                        <p:attrNameLst>
                                          <p:attrName>style.visibility</p:attrName>
                                        </p:attrNameLst>
                                      </p:cBhvr>
                                      <p:to>
                                        <p:strVal val="visible"/>
                                      </p:to>
                                    </p:set>
                                    <p:anim calcmode="lin" valueType="num">
                                      <p:cBhvr additive="base">
                                        <p:cTn id="11" dur="3000" fill="hold"/>
                                        <p:tgtEl>
                                          <p:spTgt spid="19458"/>
                                        </p:tgtEl>
                                        <p:attrNameLst>
                                          <p:attrName>ppt_x</p:attrName>
                                        </p:attrNameLst>
                                      </p:cBhvr>
                                      <p:tavLst>
                                        <p:tav tm="0">
                                          <p:val>
                                            <p:strVal val="#ppt_x"/>
                                          </p:val>
                                        </p:tav>
                                        <p:tav tm="100000">
                                          <p:val>
                                            <p:strVal val="#ppt_x"/>
                                          </p:val>
                                        </p:tav>
                                      </p:tavLst>
                                    </p:anim>
                                    <p:anim calcmode="lin" valueType="num">
                                      <p:cBhvr additive="base">
                                        <p:cTn id="12" dur="30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24712"/>
          </a:xfrm>
        </p:spPr>
        <p:txBody>
          <a:bodyPr/>
          <a:lstStyle/>
          <a:p>
            <a:pPr algn="ctr"/>
            <a:r>
              <a:rPr lang="es-PA" dirty="0" smtClean="0">
                <a:solidFill>
                  <a:srgbClr val="C00000"/>
                </a:solidFill>
              </a:rPr>
              <a:t>Misión</a:t>
            </a:r>
            <a:endParaRPr lang="es-PA" dirty="0">
              <a:solidFill>
                <a:srgbClr val="C00000"/>
              </a:solidFill>
            </a:endParaRPr>
          </a:p>
        </p:txBody>
      </p:sp>
      <p:sp>
        <p:nvSpPr>
          <p:cNvPr id="3" name="2 Marcador de contenido"/>
          <p:cNvSpPr>
            <a:spLocks noGrp="1"/>
          </p:cNvSpPr>
          <p:nvPr>
            <p:ph idx="1"/>
          </p:nvPr>
        </p:nvSpPr>
        <p:spPr/>
        <p:txBody>
          <a:bodyPr/>
          <a:lstStyle/>
          <a:p>
            <a:r>
              <a:rPr lang="es-PA" dirty="0" smtClean="0">
                <a:solidFill>
                  <a:srgbClr val="002060"/>
                </a:solidFill>
              </a:rPr>
              <a:t>Centros de María Reina de la Paz</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24712"/>
          </a:xfrm>
        </p:spPr>
        <p:txBody>
          <a:bodyPr/>
          <a:lstStyle/>
          <a:p>
            <a:pPr algn="ctr"/>
            <a:r>
              <a:rPr lang="es-PA" dirty="0" smtClean="0">
                <a:solidFill>
                  <a:srgbClr val="C00000"/>
                </a:solidFill>
              </a:rPr>
              <a:t>Misión</a:t>
            </a:r>
            <a:endParaRPr lang="es-PA" dirty="0">
              <a:solidFill>
                <a:srgbClr val="C00000"/>
              </a:solidFill>
            </a:endParaRPr>
          </a:p>
        </p:txBody>
      </p:sp>
      <p:sp>
        <p:nvSpPr>
          <p:cNvPr id="3" name="2 Marcador de contenido"/>
          <p:cNvSpPr>
            <a:spLocks noGrp="1"/>
          </p:cNvSpPr>
          <p:nvPr>
            <p:ph idx="1"/>
          </p:nvPr>
        </p:nvSpPr>
        <p:spPr/>
        <p:txBody>
          <a:bodyPr/>
          <a:lstStyle/>
          <a:p>
            <a:r>
              <a:rPr lang="es-PA" dirty="0" smtClean="0">
                <a:solidFill>
                  <a:srgbClr val="002060"/>
                </a:solidFill>
              </a:rPr>
              <a:t>Centros de María Reina de la Paz</a:t>
            </a:r>
          </a:p>
          <a:p>
            <a:r>
              <a:rPr lang="es-PA" dirty="0" smtClean="0">
                <a:solidFill>
                  <a:srgbClr val="002060"/>
                </a:solidFill>
              </a:rPr>
              <a:t>Peregrinaciones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24712"/>
          </a:xfrm>
        </p:spPr>
        <p:txBody>
          <a:bodyPr/>
          <a:lstStyle/>
          <a:p>
            <a:pPr algn="ctr"/>
            <a:r>
              <a:rPr lang="es-PA" dirty="0" smtClean="0">
                <a:solidFill>
                  <a:srgbClr val="C00000"/>
                </a:solidFill>
              </a:rPr>
              <a:t>Misión</a:t>
            </a:r>
            <a:endParaRPr lang="es-PA" dirty="0">
              <a:solidFill>
                <a:srgbClr val="C00000"/>
              </a:solidFill>
            </a:endParaRPr>
          </a:p>
        </p:txBody>
      </p:sp>
      <p:sp>
        <p:nvSpPr>
          <p:cNvPr id="3" name="2 Marcador de contenido"/>
          <p:cNvSpPr>
            <a:spLocks noGrp="1"/>
          </p:cNvSpPr>
          <p:nvPr>
            <p:ph idx="1"/>
          </p:nvPr>
        </p:nvSpPr>
        <p:spPr/>
        <p:txBody>
          <a:bodyPr/>
          <a:lstStyle/>
          <a:p>
            <a:r>
              <a:rPr lang="es-PA" dirty="0" smtClean="0">
                <a:solidFill>
                  <a:srgbClr val="002060"/>
                </a:solidFill>
              </a:rPr>
              <a:t>Centros de María Reina de la Paz</a:t>
            </a:r>
          </a:p>
          <a:p>
            <a:r>
              <a:rPr lang="es-PA" dirty="0" smtClean="0">
                <a:solidFill>
                  <a:srgbClr val="002060"/>
                </a:solidFill>
              </a:rPr>
              <a:t>Peregrinaciones</a:t>
            </a:r>
          </a:p>
          <a:p>
            <a:r>
              <a:rPr lang="es-PA" dirty="0" smtClean="0">
                <a:solidFill>
                  <a:srgbClr val="002060"/>
                </a:solidFill>
              </a:rPr>
              <a:t>Grupos de oración de María Reina de la Paz</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24712"/>
          </a:xfrm>
        </p:spPr>
        <p:txBody>
          <a:bodyPr/>
          <a:lstStyle/>
          <a:p>
            <a:pPr algn="ctr"/>
            <a:r>
              <a:rPr lang="es-PA" dirty="0" smtClean="0">
                <a:solidFill>
                  <a:srgbClr val="C00000"/>
                </a:solidFill>
              </a:rPr>
              <a:t>Misión</a:t>
            </a:r>
            <a:endParaRPr lang="es-PA" dirty="0">
              <a:solidFill>
                <a:srgbClr val="C00000"/>
              </a:solidFill>
            </a:endParaRPr>
          </a:p>
        </p:txBody>
      </p:sp>
      <p:sp>
        <p:nvSpPr>
          <p:cNvPr id="3" name="2 Marcador de contenido"/>
          <p:cNvSpPr>
            <a:spLocks noGrp="1"/>
          </p:cNvSpPr>
          <p:nvPr>
            <p:ph idx="1"/>
          </p:nvPr>
        </p:nvSpPr>
        <p:spPr/>
        <p:txBody>
          <a:bodyPr/>
          <a:lstStyle/>
          <a:p>
            <a:r>
              <a:rPr lang="es-PA" dirty="0" smtClean="0">
                <a:solidFill>
                  <a:srgbClr val="002060"/>
                </a:solidFill>
              </a:rPr>
              <a:t>Centros de María Reina de la Paz</a:t>
            </a:r>
          </a:p>
          <a:p>
            <a:r>
              <a:rPr lang="es-PA" dirty="0" smtClean="0">
                <a:solidFill>
                  <a:srgbClr val="002060"/>
                </a:solidFill>
              </a:rPr>
              <a:t>Peregrinaciones</a:t>
            </a:r>
          </a:p>
          <a:p>
            <a:r>
              <a:rPr lang="es-PA" dirty="0" smtClean="0">
                <a:solidFill>
                  <a:srgbClr val="002060"/>
                </a:solidFill>
              </a:rPr>
              <a:t>Grupos de oración de María Reina de la Paz</a:t>
            </a:r>
          </a:p>
          <a:p>
            <a:r>
              <a:rPr lang="es-PA" dirty="0" smtClean="0">
                <a:solidFill>
                  <a:srgbClr val="002060"/>
                </a:solidFill>
              </a:rPr>
              <a:t>Renovación de los grupos apostólicos, comunidades, parroquias.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24712"/>
          </a:xfrm>
        </p:spPr>
        <p:txBody>
          <a:bodyPr/>
          <a:lstStyle/>
          <a:p>
            <a:pPr algn="ctr"/>
            <a:r>
              <a:rPr lang="es-PA" dirty="0" smtClean="0">
                <a:solidFill>
                  <a:srgbClr val="C00000"/>
                </a:solidFill>
              </a:rPr>
              <a:t>Misión</a:t>
            </a:r>
            <a:endParaRPr lang="es-PA" dirty="0">
              <a:solidFill>
                <a:srgbClr val="C00000"/>
              </a:solidFill>
            </a:endParaRPr>
          </a:p>
        </p:txBody>
      </p:sp>
      <p:sp>
        <p:nvSpPr>
          <p:cNvPr id="3" name="2 Marcador de contenido"/>
          <p:cNvSpPr>
            <a:spLocks noGrp="1"/>
          </p:cNvSpPr>
          <p:nvPr>
            <p:ph idx="1"/>
          </p:nvPr>
        </p:nvSpPr>
        <p:spPr/>
        <p:txBody>
          <a:bodyPr/>
          <a:lstStyle/>
          <a:p>
            <a:r>
              <a:rPr lang="es-PA" dirty="0" smtClean="0">
                <a:solidFill>
                  <a:srgbClr val="002060"/>
                </a:solidFill>
              </a:rPr>
              <a:t>Centros de María Reina de la Paz</a:t>
            </a:r>
          </a:p>
          <a:p>
            <a:r>
              <a:rPr lang="es-PA" dirty="0" smtClean="0">
                <a:solidFill>
                  <a:srgbClr val="002060"/>
                </a:solidFill>
              </a:rPr>
              <a:t>Peregrinaciones</a:t>
            </a:r>
          </a:p>
          <a:p>
            <a:r>
              <a:rPr lang="es-PA" dirty="0" smtClean="0">
                <a:solidFill>
                  <a:srgbClr val="002060"/>
                </a:solidFill>
              </a:rPr>
              <a:t>Grupos de oración de María Reina de la Paz</a:t>
            </a:r>
          </a:p>
          <a:p>
            <a:r>
              <a:rPr lang="es-PA" dirty="0" smtClean="0">
                <a:solidFill>
                  <a:srgbClr val="002060"/>
                </a:solidFill>
              </a:rPr>
              <a:t>Renovación de los grupos apostólicos, comunidades, parroquias.</a:t>
            </a:r>
          </a:p>
          <a:p>
            <a:r>
              <a:rPr lang="es-PA" dirty="0" smtClean="0">
                <a:solidFill>
                  <a:srgbClr val="002060"/>
                </a:solidFill>
              </a:rPr>
              <a:t>Nuevas iniciativas apostólicas</a:t>
            </a:r>
            <a:endParaRPr lang="es-PA" dirty="0">
              <a:solidFill>
                <a:srgbClr val="00206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PA" dirty="0" smtClean="0">
                <a:solidFill>
                  <a:srgbClr val="7030A0"/>
                </a:solidFill>
              </a:rPr>
              <a:t>Tentaciones de los líderes</a:t>
            </a:r>
            <a:endParaRPr lang="es-PA" dirty="0">
              <a:solidFill>
                <a:srgbClr val="7030A0"/>
              </a:solidFill>
            </a:endParaRPr>
          </a:p>
        </p:txBody>
      </p:sp>
      <p:sp>
        <p:nvSpPr>
          <p:cNvPr id="3" name="2 Marcador de contenido"/>
          <p:cNvSpPr>
            <a:spLocks noGrp="1"/>
          </p:cNvSpPr>
          <p:nvPr>
            <p:ph idx="1"/>
          </p:nvPr>
        </p:nvSpPr>
        <p:spPr>
          <a:xfrm>
            <a:off x="251520" y="1628800"/>
            <a:ext cx="8712968" cy="4695800"/>
          </a:xfrm>
        </p:spPr>
        <p:txBody>
          <a:bodyPr/>
          <a:lstStyle/>
          <a:p>
            <a:endParaRPr lang="es-PA" dirty="0" smtClean="0">
              <a:solidFill>
                <a:srgbClr val="FFFF00"/>
              </a:solidFill>
            </a:endParaRPr>
          </a:p>
          <a:p>
            <a:endParaRPr lang="es-PA" dirty="0" smtClean="0">
              <a:solidFill>
                <a:srgbClr val="FFFF00"/>
              </a:solidFill>
            </a:endParaRPr>
          </a:p>
          <a:p>
            <a:pPr>
              <a:buNone/>
            </a:pPr>
            <a:endParaRPr lang="es-PA" dirty="0">
              <a:solidFill>
                <a:srgbClr val="FFFF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PA" dirty="0" smtClean="0">
                <a:solidFill>
                  <a:srgbClr val="7030A0"/>
                </a:solidFill>
              </a:rPr>
              <a:t>Tentaciones de los líderes</a:t>
            </a:r>
            <a:endParaRPr lang="es-PA" dirty="0">
              <a:solidFill>
                <a:srgbClr val="7030A0"/>
              </a:solidFill>
            </a:endParaRPr>
          </a:p>
        </p:txBody>
      </p:sp>
      <p:sp>
        <p:nvSpPr>
          <p:cNvPr id="3" name="2 Marcador de contenido"/>
          <p:cNvSpPr>
            <a:spLocks noGrp="1"/>
          </p:cNvSpPr>
          <p:nvPr>
            <p:ph idx="1"/>
          </p:nvPr>
        </p:nvSpPr>
        <p:spPr>
          <a:xfrm>
            <a:off x="251520" y="1628800"/>
            <a:ext cx="8712968" cy="4695800"/>
          </a:xfrm>
        </p:spPr>
        <p:txBody>
          <a:bodyPr/>
          <a:lstStyle/>
          <a:p>
            <a:r>
              <a:rPr lang="es-PA" dirty="0" smtClean="0">
                <a:solidFill>
                  <a:srgbClr val="7030A0"/>
                </a:solidFill>
              </a:rPr>
              <a:t>Protagonismo</a:t>
            </a:r>
          </a:p>
          <a:p>
            <a:pPr>
              <a:buNone/>
            </a:pPr>
            <a:endParaRPr lang="es-PA" dirty="0" smtClean="0">
              <a:solidFill>
                <a:srgbClr val="FFFF00"/>
              </a:solidFill>
            </a:endParaRPr>
          </a:p>
          <a:p>
            <a:endParaRPr lang="es-PA" dirty="0" smtClean="0">
              <a:solidFill>
                <a:srgbClr val="FFFF00"/>
              </a:solidFill>
            </a:endParaRPr>
          </a:p>
          <a:p>
            <a:pPr>
              <a:buNone/>
            </a:pPr>
            <a:endParaRPr lang="es-PA" dirty="0">
              <a:solidFill>
                <a:srgbClr val="FFFF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PA" dirty="0" smtClean="0">
                <a:solidFill>
                  <a:srgbClr val="7030A0"/>
                </a:solidFill>
              </a:rPr>
              <a:t>Tentaciones de los líderes</a:t>
            </a:r>
            <a:endParaRPr lang="es-PA" dirty="0">
              <a:solidFill>
                <a:srgbClr val="7030A0"/>
              </a:solidFill>
            </a:endParaRPr>
          </a:p>
        </p:txBody>
      </p:sp>
      <p:sp>
        <p:nvSpPr>
          <p:cNvPr id="3" name="2 Marcador de contenido"/>
          <p:cNvSpPr>
            <a:spLocks noGrp="1"/>
          </p:cNvSpPr>
          <p:nvPr>
            <p:ph idx="1"/>
          </p:nvPr>
        </p:nvSpPr>
        <p:spPr>
          <a:xfrm>
            <a:off x="251520" y="1628800"/>
            <a:ext cx="8712968" cy="4695800"/>
          </a:xfrm>
        </p:spPr>
        <p:txBody>
          <a:bodyPr/>
          <a:lstStyle/>
          <a:p>
            <a:r>
              <a:rPr lang="es-PA" dirty="0" smtClean="0">
                <a:solidFill>
                  <a:srgbClr val="7030A0"/>
                </a:solidFill>
              </a:rPr>
              <a:t>Protagonismo</a:t>
            </a:r>
          </a:p>
          <a:p>
            <a:r>
              <a:rPr lang="es-PA" dirty="0" smtClean="0">
                <a:solidFill>
                  <a:srgbClr val="7030A0"/>
                </a:solidFill>
              </a:rPr>
              <a:t>Exclusivismo</a:t>
            </a:r>
          </a:p>
          <a:p>
            <a:endParaRPr lang="es-PA" dirty="0" smtClean="0">
              <a:solidFill>
                <a:srgbClr val="FFFF00"/>
              </a:solidFill>
            </a:endParaRPr>
          </a:p>
          <a:p>
            <a:endParaRPr lang="es-PA" dirty="0" smtClean="0">
              <a:solidFill>
                <a:srgbClr val="FFFF00"/>
              </a:solidFill>
            </a:endParaRPr>
          </a:p>
          <a:p>
            <a:pPr>
              <a:buNone/>
            </a:pPr>
            <a:endParaRPr lang="es-PA" dirty="0">
              <a:solidFill>
                <a:srgbClr val="FFFF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PA" dirty="0" smtClean="0">
                <a:solidFill>
                  <a:srgbClr val="7030A0"/>
                </a:solidFill>
              </a:rPr>
              <a:t>Tentaciones de los líderes</a:t>
            </a:r>
            <a:endParaRPr lang="es-PA" dirty="0">
              <a:solidFill>
                <a:srgbClr val="7030A0"/>
              </a:solidFill>
            </a:endParaRPr>
          </a:p>
        </p:txBody>
      </p:sp>
      <p:sp>
        <p:nvSpPr>
          <p:cNvPr id="3" name="2 Marcador de contenido"/>
          <p:cNvSpPr>
            <a:spLocks noGrp="1"/>
          </p:cNvSpPr>
          <p:nvPr>
            <p:ph idx="1"/>
          </p:nvPr>
        </p:nvSpPr>
        <p:spPr>
          <a:xfrm>
            <a:off x="251520" y="1628800"/>
            <a:ext cx="8712968" cy="4695800"/>
          </a:xfrm>
        </p:spPr>
        <p:txBody>
          <a:bodyPr/>
          <a:lstStyle/>
          <a:p>
            <a:r>
              <a:rPr lang="es-PA" dirty="0" smtClean="0">
                <a:solidFill>
                  <a:srgbClr val="7030A0"/>
                </a:solidFill>
              </a:rPr>
              <a:t>Protagonismo</a:t>
            </a:r>
          </a:p>
          <a:p>
            <a:r>
              <a:rPr lang="es-PA" dirty="0" smtClean="0">
                <a:solidFill>
                  <a:srgbClr val="7030A0"/>
                </a:solidFill>
              </a:rPr>
              <a:t>Exclusivismo</a:t>
            </a:r>
          </a:p>
          <a:p>
            <a:r>
              <a:rPr lang="es-PA" dirty="0" smtClean="0">
                <a:solidFill>
                  <a:srgbClr val="7030A0"/>
                </a:solidFill>
              </a:rPr>
              <a:t>Activismo</a:t>
            </a:r>
          </a:p>
          <a:p>
            <a:endParaRPr lang="es-PA" dirty="0" smtClean="0">
              <a:solidFill>
                <a:srgbClr val="FFFF00"/>
              </a:solidFill>
            </a:endParaRPr>
          </a:p>
          <a:p>
            <a:endParaRPr lang="es-PA" dirty="0" smtClean="0">
              <a:solidFill>
                <a:srgbClr val="FFFF00"/>
              </a:solidFill>
            </a:endParaRPr>
          </a:p>
          <a:p>
            <a:pPr>
              <a:buNone/>
            </a:pPr>
            <a:endParaRPr lang="es-PA" dirty="0">
              <a:solidFill>
                <a:srgbClr val="FFFF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PA" dirty="0" smtClean="0">
                <a:solidFill>
                  <a:srgbClr val="7030A0"/>
                </a:solidFill>
              </a:rPr>
              <a:t>Tentaciones de los líderes</a:t>
            </a:r>
            <a:endParaRPr lang="es-PA" dirty="0">
              <a:solidFill>
                <a:srgbClr val="7030A0"/>
              </a:solidFill>
            </a:endParaRPr>
          </a:p>
        </p:txBody>
      </p:sp>
      <p:sp>
        <p:nvSpPr>
          <p:cNvPr id="3" name="2 Marcador de contenido"/>
          <p:cNvSpPr>
            <a:spLocks noGrp="1"/>
          </p:cNvSpPr>
          <p:nvPr>
            <p:ph idx="1"/>
          </p:nvPr>
        </p:nvSpPr>
        <p:spPr>
          <a:xfrm>
            <a:off x="251520" y="1628800"/>
            <a:ext cx="8712968" cy="4695800"/>
          </a:xfrm>
        </p:spPr>
        <p:txBody>
          <a:bodyPr/>
          <a:lstStyle/>
          <a:p>
            <a:r>
              <a:rPr lang="es-PA" dirty="0" smtClean="0">
                <a:solidFill>
                  <a:srgbClr val="7030A0"/>
                </a:solidFill>
              </a:rPr>
              <a:t>Protagonismo</a:t>
            </a:r>
          </a:p>
          <a:p>
            <a:r>
              <a:rPr lang="es-PA" dirty="0" smtClean="0">
                <a:solidFill>
                  <a:srgbClr val="7030A0"/>
                </a:solidFill>
              </a:rPr>
              <a:t>Exclusivismo</a:t>
            </a:r>
          </a:p>
          <a:p>
            <a:r>
              <a:rPr lang="es-PA" dirty="0" smtClean="0">
                <a:solidFill>
                  <a:srgbClr val="7030A0"/>
                </a:solidFill>
              </a:rPr>
              <a:t>Activismo</a:t>
            </a:r>
          </a:p>
          <a:p>
            <a:r>
              <a:rPr lang="es-PA" dirty="0" smtClean="0">
                <a:solidFill>
                  <a:srgbClr val="7030A0"/>
                </a:solidFill>
              </a:rPr>
              <a:t>Espiritualismo</a:t>
            </a:r>
          </a:p>
          <a:p>
            <a:endParaRPr lang="es-PA" dirty="0" smtClean="0">
              <a:solidFill>
                <a:srgbClr val="FFFF00"/>
              </a:solidFill>
            </a:endParaRPr>
          </a:p>
          <a:p>
            <a:endParaRPr lang="es-PA" dirty="0" smtClean="0">
              <a:solidFill>
                <a:srgbClr val="FFFF00"/>
              </a:solidFill>
            </a:endParaRPr>
          </a:p>
          <a:p>
            <a:pPr>
              <a:buNone/>
            </a:pPr>
            <a:endParaRPr lang="es-PA"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836712"/>
            <a:ext cx="8208912" cy="3744416"/>
          </a:xfrm>
        </p:spPr>
        <p:txBody>
          <a:bodyPr>
            <a:normAutofit fontScale="92500"/>
          </a:bodyPr>
          <a:lstStyle/>
          <a:p>
            <a:pPr algn="just"/>
            <a:r>
              <a:rPr lang="es-ES" sz="4000" dirty="0" smtClean="0"/>
              <a:t>El Mensaje de Fátima, en medio de la guerra, era esencialmente, un Mensaje de Paz al mundo. La Virgen quería terminar la guerra y evitar un nuevo conflicto bélico mundial. Entre otras cosas mencionó:</a:t>
            </a:r>
          </a:p>
          <a:p>
            <a:endParaRPr lang="es-ES" sz="4000" dirty="0"/>
          </a:p>
        </p:txBody>
      </p:sp>
      <p:pic>
        <p:nvPicPr>
          <p:cNvPr id="64514" name="Picture 2" descr="http://universalmedios.com.ar/sitios/wp-content/uploads/2012/05/Virgen-de-F%C3%A1tima-11.jpg"/>
          <p:cNvPicPr>
            <a:picLocks noChangeAspect="1" noChangeArrowheads="1"/>
          </p:cNvPicPr>
          <p:nvPr/>
        </p:nvPicPr>
        <p:blipFill>
          <a:blip r:embed="rId2" cstate="print"/>
          <a:srcRect/>
          <a:stretch>
            <a:fillRect/>
          </a:stretch>
        </p:blipFill>
        <p:spPr bwMode="auto">
          <a:xfrm>
            <a:off x="3419872" y="3501008"/>
            <a:ext cx="4512501" cy="3356992"/>
          </a:xfrm>
          <a:prstGeom prst="ellipse">
            <a:avLst/>
          </a:prstGeom>
          <a:ln>
            <a:noFill/>
          </a:ln>
          <a:effectLst>
            <a:softEdge rad="317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linds(vertical)">
                                      <p:cBhvr>
                                        <p:cTn id="7" dur="3000"/>
                                        <p:tgtEl>
                                          <p:spTgt spid="64514"/>
                                        </p:tgtEl>
                                      </p:cBhvr>
                                    </p:animEffect>
                                  </p:childTnLst>
                                </p:cTn>
                              </p:par>
                            </p:childTnLst>
                          </p:cTn>
                        </p:par>
                        <p:par>
                          <p:cTn id="8" fill="hold">
                            <p:stCondLst>
                              <p:cond delay="3000"/>
                            </p:stCondLst>
                            <p:childTnLst>
                              <p:par>
                                <p:cTn id="9" presetID="26" presetClass="emph" presetSubtype="0" fill="hold" nodeType="afterEffect">
                                  <p:stCondLst>
                                    <p:cond delay="0"/>
                                  </p:stCondLst>
                                  <p:childTnLst>
                                    <p:animEffect transition="out" filter="fade">
                                      <p:cBhvr>
                                        <p:cTn id="10" dur="2000" tmFilter="0, 0; .2, .5; .8, .5; 1, 0"/>
                                        <p:tgtEl>
                                          <p:spTgt spid="64514"/>
                                        </p:tgtEl>
                                      </p:cBhvr>
                                    </p:animEffect>
                                    <p:animScale>
                                      <p:cBhvr>
                                        <p:cTn id="11" dur="1000" autoRev="1" fill="hold"/>
                                        <p:tgtEl>
                                          <p:spTgt spid="645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PA" dirty="0" smtClean="0">
                <a:solidFill>
                  <a:srgbClr val="7030A0"/>
                </a:solidFill>
              </a:rPr>
              <a:t>Tentaciones de los líderes</a:t>
            </a:r>
            <a:endParaRPr lang="es-PA" dirty="0">
              <a:solidFill>
                <a:srgbClr val="7030A0"/>
              </a:solidFill>
            </a:endParaRPr>
          </a:p>
        </p:txBody>
      </p:sp>
      <p:sp>
        <p:nvSpPr>
          <p:cNvPr id="3" name="2 Marcador de contenido"/>
          <p:cNvSpPr>
            <a:spLocks noGrp="1"/>
          </p:cNvSpPr>
          <p:nvPr>
            <p:ph idx="1"/>
          </p:nvPr>
        </p:nvSpPr>
        <p:spPr>
          <a:xfrm>
            <a:off x="251520" y="1628800"/>
            <a:ext cx="8712968" cy="4695800"/>
          </a:xfrm>
        </p:spPr>
        <p:txBody>
          <a:bodyPr/>
          <a:lstStyle/>
          <a:p>
            <a:r>
              <a:rPr lang="es-PA" dirty="0" smtClean="0">
                <a:solidFill>
                  <a:srgbClr val="7030A0"/>
                </a:solidFill>
              </a:rPr>
              <a:t>Protagonismo</a:t>
            </a:r>
          </a:p>
          <a:p>
            <a:r>
              <a:rPr lang="es-PA" dirty="0" smtClean="0">
                <a:solidFill>
                  <a:srgbClr val="7030A0"/>
                </a:solidFill>
              </a:rPr>
              <a:t>Exclusivismo</a:t>
            </a:r>
          </a:p>
          <a:p>
            <a:r>
              <a:rPr lang="es-PA" dirty="0" smtClean="0">
                <a:solidFill>
                  <a:srgbClr val="7030A0"/>
                </a:solidFill>
              </a:rPr>
              <a:t>Activismo</a:t>
            </a:r>
          </a:p>
          <a:p>
            <a:r>
              <a:rPr lang="es-PA" dirty="0" smtClean="0">
                <a:solidFill>
                  <a:srgbClr val="7030A0"/>
                </a:solidFill>
              </a:rPr>
              <a:t>Espiritualismo</a:t>
            </a:r>
          </a:p>
          <a:p>
            <a:r>
              <a:rPr lang="es-PA" dirty="0" smtClean="0">
                <a:solidFill>
                  <a:srgbClr val="7030A0"/>
                </a:solidFill>
              </a:rPr>
              <a:t>Comercio</a:t>
            </a:r>
          </a:p>
          <a:p>
            <a:endParaRPr lang="es-PA" dirty="0" smtClean="0">
              <a:solidFill>
                <a:srgbClr val="FFFF00"/>
              </a:solidFill>
            </a:endParaRPr>
          </a:p>
          <a:p>
            <a:endParaRPr lang="es-PA" dirty="0" smtClean="0">
              <a:solidFill>
                <a:srgbClr val="FFFF00"/>
              </a:solidFill>
            </a:endParaRPr>
          </a:p>
          <a:p>
            <a:pPr>
              <a:buNone/>
            </a:pPr>
            <a:endParaRPr lang="es-PA" dirty="0">
              <a:solidFill>
                <a:srgbClr val="FFFF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PA" dirty="0" smtClean="0">
                <a:solidFill>
                  <a:srgbClr val="7030A0"/>
                </a:solidFill>
              </a:rPr>
              <a:t>Tentaciones de los líderes</a:t>
            </a:r>
            <a:endParaRPr lang="es-PA" dirty="0">
              <a:solidFill>
                <a:srgbClr val="7030A0"/>
              </a:solidFill>
            </a:endParaRPr>
          </a:p>
        </p:txBody>
      </p:sp>
      <p:sp>
        <p:nvSpPr>
          <p:cNvPr id="3" name="2 Marcador de contenido"/>
          <p:cNvSpPr>
            <a:spLocks noGrp="1"/>
          </p:cNvSpPr>
          <p:nvPr>
            <p:ph idx="1"/>
          </p:nvPr>
        </p:nvSpPr>
        <p:spPr>
          <a:xfrm>
            <a:off x="251520" y="1628800"/>
            <a:ext cx="8712968" cy="4695800"/>
          </a:xfrm>
        </p:spPr>
        <p:txBody>
          <a:bodyPr/>
          <a:lstStyle/>
          <a:p>
            <a:r>
              <a:rPr lang="es-PA" dirty="0" smtClean="0">
                <a:solidFill>
                  <a:srgbClr val="7030A0"/>
                </a:solidFill>
              </a:rPr>
              <a:t>Protagonismo</a:t>
            </a:r>
          </a:p>
          <a:p>
            <a:r>
              <a:rPr lang="es-PA" dirty="0" smtClean="0">
                <a:solidFill>
                  <a:srgbClr val="7030A0"/>
                </a:solidFill>
              </a:rPr>
              <a:t>Exclusivismo</a:t>
            </a:r>
          </a:p>
          <a:p>
            <a:r>
              <a:rPr lang="es-PA" dirty="0" smtClean="0">
                <a:solidFill>
                  <a:srgbClr val="7030A0"/>
                </a:solidFill>
              </a:rPr>
              <a:t>Activismo</a:t>
            </a:r>
          </a:p>
          <a:p>
            <a:r>
              <a:rPr lang="es-PA" dirty="0" smtClean="0">
                <a:solidFill>
                  <a:srgbClr val="7030A0"/>
                </a:solidFill>
              </a:rPr>
              <a:t>Espiritualismo</a:t>
            </a:r>
          </a:p>
          <a:p>
            <a:r>
              <a:rPr lang="es-PA" dirty="0" smtClean="0">
                <a:solidFill>
                  <a:srgbClr val="7030A0"/>
                </a:solidFill>
              </a:rPr>
              <a:t>Comercio</a:t>
            </a:r>
          </a:p>
          <a:p>
            <a:r>
              <a:rPr lang="es-PA" dirty="0" smtClean="0">
                <a:solidFill>
                  <a:srgbClr val="7030A0"/>
                </a:solidFill>
              </a:rPr>
              <a:t>Instalación.</a:t>
            </a:r>
          </a:p>
          <a:p>
            <a:endParaRPr lang="es-PA" dirty="0" smtClean="0">
              <a:solidFill>
                <a:srgbClr val="FFFF00"/>
              </a:solidFill>
            </a:endParaRPr>
          </a:p>
          <a:p>
            <a:endParaRPr lang="es-PA" dirty="0" smtClean="0">
              <a:solidFill>
                <a:srgbClr val="FFFF00"/>
              </a:solidFill>
            </a:endParaRPr>
          </a:p>
          <a:p>
            <a:pPr>
              <a:buNone/>
            </a:pPr>
            <a:endParaRPr lang="es-PA" dirty="0">
              <a:solidFill>
                <a:srgbClr val="FFFF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pPr algn="ctr"/>
            <a:r>
              <a:rPr lang="es-PA" dirty="0" smtClean="0">
                <a:solidFill>
                  <a:srgbClr val="7030A0"/>
                </a:solidFill>
              </a:rPr>
              <a:t>Tentaciones de los líderes</a:t>
            </a:r>
            <a:endParaRPr lang="es-PA" dirty="0">
              <a:solidFill>
                <a:srgbClr val="7030A0"/>
              </a:solidFill>
            </a:endParaRPr>
          </a:p>
        </p:txBody>
      </p:sp>
      <p:sp>
        <p:nvSpPr>
          <p:cNvPr id="3" name="2 Marcador de contenido"/>
          <p:cNvSpPr>
            <a:spLocks noGrp="1"/>
          </p:cNvSpPr>
          <p:nvPr>
            <p:ph idx="1"/>
          </p:nvPr>
        </p:nvSpPr>
        <p:spPr>
          <a:xfrm>
            <a:off x="251520" y="1628800"/>
            <a:ext cx="8712968" cy="4695800"/>
          </a:xfrm>
        </p:spPr>
        <p:txBody>
          <a:bodyPr/>
          <a:lstStyle/>
          <a:p>
            <a:r>
              <a:rPr lang="es-PA" dirty="0" smtClean="0">
                <a:solidFill>
                  <a:srgbClr val="7030A0"/>
                </a:solidFill>
              </a:rPr>
              <a:t>Protagonismo</a:t>
            </a:r>
          </a:p>
          <a:p>
            <a:r>
              <a:rPr lang="es-PA" dirty="0" smtClean="0">
                <a:solidFill>
                  <a:srgbClr val="7030A0"/>
                </a:solidFill>
              </a:rPr>
              <a:t>Exclusivismo</a:t>
            </a:r>
          </a:p>
          <a:p>
            <a:r>
              <a:rPr lang="es-PA" dirty="0" smtClean="0">
                <a:solidFill>
                  <a:srgbClr val="7030A0"/>
                </a:solidFill>
              </a:rPr>
              <a:t>Activismo</a:t>
            </a:r>
          </a:p>
          <a:p>
            <a:r>
              <a:rPr lang="es-PA" dirty="0" smtClean="0">
                <a:solidFill>
                  <a:srgbClr val="7030A0"/>
                </a:solidFill>
              </a:rPr>
              <a:t>Espiritualismo</a:t>
            </a:r>
          </a:p>
          <a:p>
            <a:r>
              <a:rPr lang="es-PA" dirty="0" smtClean="0">
                <a:solidFill>
                  <a:srgbClr val="7030A0"/>
                </a:solidFill>
              </a:rPr>
              <a:t>Comercio</a:t>
            </a:r>
          </a:p>
          <a:p>
            <a:r>
              <a:rPr lang="es-PA" dirty="0" smtClean="0">
                <a:solidFill>
                  <a:srgbClr val="7030A0"/>
                </a:solidFill>
              </a:rPr>
              <a:t>Instalación.</a:t>
            </a:r>
          </a:p>
          <a:p>
            <a:r>
              <a:rPr lang="es-PA" dirty="0" smtClean="0">
                <a:solidFill>
                  <a:srgbClr val="7030A0"/>
                </a:solidFill>
              </a:rPr>
              <a:t>División</a:t>
            </a:r>
          </a:p>
          <a:p>
            <a:endParaRPr lang="es-PA" dirty="0" smtClean="0">
              <a:solidFill>
                <a:srgbClr val="FFFF00"/>
              </a:solidFill>
            </a:endParaRPr>
          </a:p>
          <a:p>
            <a:endParaRPr lang="es-PA" dirty="0" smtClean="0">
              <a:solidFill>
                <a:srgbClr val="FFFF00"/>
              </a:solidFill>
            </a:endParaRPr>
          </a:p>
          <a:p>
            <a:pPr>
              <a:buNone/>
            </a:pPr>
            <a:endParaRPr lang="es-PA" dirty="0">
              <a:solidFill>
                <a:srgbClr val="FFFF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8363272" cy="1298408"/>
          </a:xfrm>
        </p:spPr>
        <p:txBody>
          <a:bodyPr>
            <a:normAutofit fontScale="90000"/>
          </a:bodyPr>
          <a:lstStyle/>
          <a:p>
            <a:pPr algn="ctr"/>
            <a:r>
              <a:rPr lang="es-PA" b="1" dirty="0" smtClean="0">
                <a:solidFill>
                  <a:srgbClr val="7030A0"/>
                </a:solidFill>
              </a:rPr>
              <a:t>María invita continuamente a vivir los mensajes</a:t>
            </a:r>
            <a:endParaRPr lang="es-PA" b="1" dirty="0">
              <a:solidFill>
                <a:srgbClr val="7030A0"/>
              </a:solidFill>
            </a:endParaRPr>
          </a:p>
        </p:txBody>
      </p:sp>
      <p:sp>
        <p:nvSpPr>
          <p:cNvPr id="3" name="2 Marcador de contenido"/>
          <p:cNvSpPr>
            <a:spLocks noGrp="1"/>
          </p:cNvSpPr>
          <p:nvPr>
            <p:ph idx="1"/>
          </p:nvPr>
        </p:nvSpPr>
        <p:spPr/>
        <p:txBody>
          <a:bodyPr>
            <a:normAutofit/>
          </a:bodyPr>
          <a:lstStyle/>
          <a:p>
            <a:r>
              <a:rPr lang="es-PA" sz="3600" dirty="0" smtClean="0">
                <a:solidFill>
                  <a:srgbClr val="00B050"/>
                </a:solidFill>
              </a:rPr>
              <a:t>Vivir los mensajes individualmente</a:t>
            </a:r>
          </a:p>
          <a:p>
            <a:r>
              <a:rPr lang="es-PA" sz="3600" dirty="0" smtClean="0">
                <a:solidFill>
                  <a:srgbClr val="00B050"/>
                </a:solidFill>
              </a:rPr>
              <a:t>Vivir los mensajes en familia</a:t>
            </a:r>
          </a:p>
          <a:p>
            <a:r>
              <a:rPr lang="es-PA" sz="3600" dirty="0" smtClean="0">
                <a:solidFill>
                  <a:srgbClr val="00B050"/>
                </a:solidFill>
              </a:rPr>
              <a:t>Vivir los mensajes en el grupo apostólico</a:t>
            </a:r>
          </a:p>
          <a:p>
            <a:r>
              <a:rPr lang="es-PA" sz="3600" dirty="0" smtClean="0">
                <a:solidFill>
                  <a:srgbClr val="00B050"/>
                </a:solidFill>
              </a:rPr>
              <a:t>Fraternizar</a:t>
            </a:r>
            <a:endParaRPr lang="es-PA" sz="3600" dirty="0">
              <a:solidFill>
                <a:srgbClr val="00B05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132856"/>
            <a:ext cx="8229600" cy="4389120"/>
          </a:xfrm>
        </p:spPr>
        <p:txBody>
          <a:bodyPr/>
          <a:lstStyle/>
          <a:p>
            <a:pPr algn="just"/>
            <a:r>
              <a:rPr lang="es-ES" dirty="0" smtClean="0"/>
              <a:t>Medjugorje es un carisma para los tiempos presentes, es una especial llamada de Dios a la Iglesia y a cada uno de sus hijos. Es un carisma que renueva los demás carismas, las instituciones, los servicios, los ministerios y las obras apostólicas de la Iglesia.</a:t>
            </a:r>
          </a:p>
          <a:p>
            <a:endParaRPr lang="es-ES" dirty="0"/>
          </a:p>
        </p:txBody>
      </p:sp>
      <p:sp>
        <p:nvSpPr>
          <p:cNvPr id="4" name="2 Marcador de contenido"/>
          <p:cNvSpPr txBox="1">
            <a:spLocks/>
          </p:cNvSpPr>
          <p:nvPr/>
        </p:nvSpPr>
        <p:spPr>
          <a:xfrm>
            <a:off x="1835696" y="764704"/>
            <a:ext cx="5493296" cy="648072"/>
          </a:xfrm>
          <a:prstGeom prst="rect">
            <a:avLst/>
          </a:prstGeom>
        </p:spPr>
        <p:style>
          <a:lnRef idx="1">
            <a:schemeClr val="dk1"/>
          </a:lnRef>
          <a:fillRef idx="2">
            <a:schemeClr val="dk1"/>
          </a:fillRef>
          <a:effectRef idx="1">
            <a:schemeClr val="dk1"/>
          </a:effectRef>
          <a:fontRef idx="minor">
            <a:schemeClr val="dk1"/>
          </a:fontRef>
        </p:style>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 sz="4000" b="0" i="0" u="none" strike="noStrike" kern="1200" cap="none" spc="0" normalizeH="0" baseline="0" noProof="0" dirty="0" smtClean="0">
                <a:ln>
                  <a:noFill/>
                </a:ln>
                <a:solidFill>
                  <a:srgbClr val="FFFF00"/>
                </a:solidFill>
                <a:effectLst/>
                <a:uLnTx/>
                <a:uFillTx/>
                <a:latin typeface="+mn-lt"/>
                <a:ea typeface="+mn-ea"/>
                <a:cs typeface="+mn-cs"/>
              </a:rPr>
              <a:t>Conclusión</a:t>
            </a:r>
            <a:r>
              <a:rPr kumimoji="0" lang="es-ES" sz="3600" b="0" i="0" u="none" strike="noStrike" kern="1200" cap="none" spc="0" normalizeH="0" baseline="0" noProof="0" dirty="0" smtClean="0">
                <a:ln>
                  <a:noFill/>
                </a:ln>
                <a:solidFill>
                  <a:srgbClr val="FFFF00"/>
                </a:solidFill>
                <a:effectLst/>
                <a:uLnTx/>
                <a:uFillTx/>
                <a:latin typeface="+mn-lt"/>
                <a:ea typeface="+mn-ea"/>
                <a:cs typeface="+mn-cs"/>
              </a:rPr>
              <a:t>:</a:t>
            </a:r>
            <a:endParaRPr kumimoji="0" lang="es-ES" sz="36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ransition spd="slow">
    <p:zoom dir="in"/>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221088"/>
            <a:ext cx="8229600" cy="2285608"/>
          </a:xfrm>
        </p:spPr>
        <p:txBody>
          <a:bodyPr/>
          <a:lstStyle/>
          <a:p>
            <a:pPr algn="just"/>
            <a:r>
              <a:rPr lang="es-ES" dirty="0" smtClean="0"/>
              <a:t>El Movimiento de María Reina de la Paz  no es un Movimientos más, se diría que es un Movimiento que mueve los demás movimientos instituciones y obras de la Iglesia por medio de María. Es la Iglesia en Movimiento. </a:t>
            </a:r>
          </a:p>
          <a:p>
            <a:endParaRPr lang="es-ES" dirty="0"/>
          </a:p>
        </p:txBody>
      </p:sp>
      <p:pic>
        <p:nvPicPr>
          <p:cNvPr id="4098" name="Picture 2" descr="http://4.bp.blogspot.com/-ihTEYcWRB8U/T8F04VpxnOI/AAAAAAAAGA0/240cRTzqkIk/s1600/20080511.jpg"/>
          <p:cNvPicPr>
            <a:picLocks noChangeAspect="1" noChangeArrowheads="1"/>
          </p:cNvPicPr>
          <p:nvPr/>
        </p:nvPicPr>
        <p:blipFill>
          <a:blip r:embed="rId2" cstate="print"/>
          <a:srcRect/>
          <a:stretch>
            <a:fillRect/>
          </a:stretch>
        </p:blipFill>
        <p:spPr bwMode="auto">
          <a:xfrm>
            <a:off x="3563888" y="548680"/>
            <a:ext cx="4916921" cy="3521745"/>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3000" fill="hold"/>
                                        <p:tgtEl>
                                          <p:spTgt spid="4098"/>
                                        </p:tgtEl>
                                        <p:attrNameLst>
                                          <p:attrName>ppt_x</p:attrName>
                                        </p:attrNameLst>
                                      </p:cBhvr>
                                      <p:tavLst>
                                        <p:tav tm="0">
                                          <p:val>
                                            <p:strVal val="0-#ppt_w/2"/>
                                          </p:val>
                                        </p:tav>
                                        <p:tav tm="100000">
                                          <p:val>
                                            <p:strVal val="#ppt_x"/>
                                          </p:val>
                                        </p:tav>
                                      </p:tavLst>
                                    </p:anim>
                                    <p:anim calcmode="lin" valueType="num">
                                      <p:cBhvr additive="base">
                                        <p:cTn id="8" dur="30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800" dirty="0" smtClean="0"/>
              <a:t>La Virgen no es propiedad de ningún movimiento eclesial porque es la Madre de toda la Iglesia. El Concilio vaticano II escribió: </a:t>
            </a:r>
            <a:br>
              <a:rPr lang="es-ES" sz="2800" dirty="0" smtClean="0"/>
            </a:br>
            <a:endParaRPr lang="es-ES" sz="2800" dirty="0"/>
          </a:p>
        </p:txBody>
      </p:sp>
      <p:sp>
        <p:nvSpPr>
          <p:cNvPr id="3" name="2 Marcador de contenido"/>
          <p:cNvSpPr>
            <a:spLocks noGrp="1"/>
          </p:cNvSpPr>
          <p:nvPr>
            <p:ph idx="1"/>
          </p:nvPr>
        </p:nvSpPr>
        <p:spPr>
          <a:xfrm>
            <a:off x="0" y="1700808"/>
            <a:ext cx="8820472" cy="4623792"/>
          </a:xfrm>
        </p:spPr>
        <p:txBody>
          <a:bodyPr>
            <a:normAutofit fontScale="85000" lnSpcReduction="20000"/>
          </a:bodyPr>
          <a:lstStyle/>
          <a:p>
            <a:pPr algn="just"/>
            <a:r>
              <a:rPr lang="es-ES" b="1" dirty="0" smtClean="0">
                <a:solidFill>
                  <a:srgbClr val="0070C0"/>
                </a:solidFill>
              </a:rPr>
              <a:t>“Esta maternidad de María en la economía de gracia perdura sin cesar desde el momento del asentimiento que prestó fielmente en la Anunciación, y que mantuvo sin vacilar al pie de la cruz hasta la consumación perpetua de todos los elegidos. Pues, asunta a los cielos, no ha dejado esta misión salvadora, sino que con su múltiple intercesión continúa obteniéndonos los dones de la salvación eterna. Con su amor materno se cuida de los hermanos de su Hijo, que todavía peregrinan y hallan en peligros y ansiedad hasta que sean conducidos a la patria bienaventurada. Por este motivo, la Santísima Virgen es invocada en la Iglesia con los títulos de Abogada, Auxiliadora, Socorro, Mediadora. Lo cual, embargo, ha de entenderse de tal manera que no reste ni añada a la dignidad y eficacia de Cristo, único Mediador” LG 62..</a:t>
            </a:r>
          </a:p>
          <a:p>
            <a:pPr algn="just"/>
            <a:r>
              <a:rPr lang="es-ES" b="1" dirty="0" smtClean="0">
                <a:solidFill>
                  <a:srgbClr val="0070C0"/>
                </a:solidFill>
              </a:rPr>
              <a:t> </a:t>
            </a:r>
          </a:p>
          <a:p>
            <a:endParaRPr lang="es-ES" dirty="0"/>
          </a:p>
        </p:txBody>
      </p:sp>
    </p:spTree>
  </p:cSld>
  <p:clrMapOvr>
    <a:masterClrMapping/>
  </p:clrMapOvr>
  <p:transition spd="slow">
    <p:wheel spokes="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548680"/>
            <a:ext cx="8686800" cy="5775920"/>
          </a:xfrm>
        </p:spPr>
        <p:txBody>
          <a:bodyPr/>
          <a:lstStyle/>
          <a:p>
            <a:pPr algn="just"/>
            <a:r>
              <a:rPr lang="es-ES" dirty="0" smtClean="0"/>
              <a:t>A nosotros corresponde conocer el carisma de Medjugorje, estudiar el carisma, orar el carisma y vivir el carisma para luego difundir el carisma.</a:t>
            </a:r>
          </a:p>
          <a:p>
            <a:pPr algn="just">
              <a:buNone/>
            </a:pPr>
            <a:endParaRPr lang="es-ES" dirty="0" smtClean="0"/>
          </a:p>
          <a:p>
            <a:pPr algn="just"/>
            <a:r>
              <a:rPr lang="es-ES" dirty="0" smtClean="0"/>
              <a:t>No somos los únicos poseedores del carisma de Medjugorje sino sus difusores para que lo tenga quien más pueda. </a:t>
            </a:r>
          </a:p>
          <a:p>
            <a:pPr algn="just">
              <a:buNone/>
            </a:pPr>
            <a:endParaRPr lang="es-ES" dirty="0" smtClean="0"/>
          </a:p>
          <a:p>
            <a:pPr algn="just"/>
            <a:r>
              <a:rPr lang="es-ES" dirty="0" smtClean="0"/>
              <a:t>En cada país el carisma de Medjugorje debe producir por sí mismo sus frutos. Si esto no ocurre la cual será nuestra.</a:t>
            </a:r>
          </a:p>
          <a:p>
            <a:pPr algn="just"/>
            <a:endParaRPr lang="es-ES" dirty="0"/>
          </a:p>
        </p:txBody>
      </p:sp>
    </p:spTree>
  </p:cSld>
  <p:clrMapOvr>
    <a:masterClrMapping/>
  </p:clrMapOvr>
  <p:transition spd="slow">
    <p:split dir="in"/>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229600" cy="2376264"/>
          </a:xfrm>
        </p:spPr>
        <p:txBody>
          <a:bodyPr>
            <a:normAutofit/>
          </a:bodyPr>
          <a:lstStyle/>
          <a:p>
            <a:r>
              <a:rPr lang="es-ES" dirty="0" smtClean="0"/>
              <a:t>No nos corresponde </a:t>
            </a:r>
            <a:r>
              <a:rPr lang="es-ES" i="1" dirty="0" smtClean="0"/>
              <a:t>cosechar</a:t>
            </a:r>
            <a:r>
              <a:rPr lang="es-ES" dirty="0" smtClean="0"/>
              <a:t>, —eso le pertenece sólo a Dios—, nos toca </a:t>
            </a:r>
            <a:r>
              <a:rPr lang="es-ES" i="1" dirty="0" smtClean="0"/>
              <a:t>sembrar y cultivar</a:t>
            </a:r>
            <a:r>
              <a:rPr lang="es-ES" dirty="0" smtClean="0"/>
              <a:t> con la difusión permanente de los mensajes y de la espiritualidad de Medjugorje. </a:t>
            </a:r>
          </a:p>
          <a:p>
            <a:pPr>
              <a:buNone/>
            </a:pPr>
            <a:r>
              <a:rPr lang="es-ES" dirty="0" smtClean="0"/>
              <a:t> </a:t>
            </a:r>
          </a:p>
          <a:p>
            <a:pPr>
              <a:buNone/>
            </a:pPr>
            <a:endParaRPr lang="es-ES" dirty="0"/>
          </a:p>
        </p:txBody>
      </p:sp>
      <p:pic>
        <p:nvPicPr>
          <p:cNvPr id="1026" name="Picture 2" descr="http://vivirconcristo.files.wordpress.com/2008/07/elsembrador.jpg"/>
          <p:cNvPicPr>
            <a:picLocks noChangeAspect="1" noChangeArrowheads="1"/>
          </p:cNvPicPr>
          <p:nvPr/>
        </p:nvPicPr>
        <p:blipFill>
          <a:blip r:embed="rId2" cstate="print"/>
          <a:srcRect/>
          <a:stretch>
            <a:fillRect/>
          </a:stretch>
        </p:blipFill>
        <p:spPr bwMode="auto">
          <a:xfrm>
            <a:off x="2987824" y="2420888"/>
            <a:ext cx="5529461" cy="408886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vertical)">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2852936"/>
            <a:ext cx="4176464" cy="1656184"/>
          </a:xfrm>
        </p:spPr>
        <p:style>
          <a:lnRef idx="3">
            <a:schemeClr val="lt1"/>
          </a:lnRef>
          <a:fillRef idx="1">
            <a:schemeClr val="accent4"/>
          </a:fillRef>
          <a:effectRef idx="1">
            <a:schemeClr val="accent4"/>
          </a:effectRef>
          <a:fontRef idx="minor">
            <a:schemeClr val="lt1"/>
          </a:fontRef>
        </p:style>
        <p:txBody>
          <a:bodyPr anchor="ctr">
            <a:normAutofit/>
          </a:bodyPr>
          <a:lstStyle/>
          <a:p>
            <a:pPr algn="ctr"/>
            <a:r>
              <a:rPr lang="es-PA" sz="5400" b="1" dirty="0" smtClean="0">
                <a:solidFill>
                  <a:srgbClr val="00B0F0"/>
                </a:solidFill>
                <a:ea typeface="Tahoma" pitchFamily="34" charset="0"/>
                <a:cs typeface="Tahoma" pitchFamily="34" charset="0"/>
              </a:rPr>
              <a:t>GRACIAS!!</a:t>
            </a:r>
            <a:endParaRPr lang="es-PA" b="1" dirty="0">
              <a:solidFill>
                <a:srgbClr val="00B0F0"/>
              </a:solidFill>
              <a:ea typeface="Tahoma" pitchFamily="34" charset="0"/>
              <a:cs typeface="Tahoma" pitchFamily="34" charset="0"/>
            </a:endParaRPr>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style>
          <a:lnRef idx="1">
            <a:schemeClr val="accent3"/>
          </a:lnRef>
          <a:fillRef idx="3">
            <a:schemeClr val="accent3"/>
          </a:fillRef>
          <a:effectRef idx="2">
            <a:schemeClr val="accent3"/>
          </a:effectRef>
          <a:fontRef idx="minor">
            <a:schemeClr val="lt1"/>
          </a:fontRef>
        </p:style>
        <p:txBody>
          <a:bodyPr>
            <a:normAutofit fontScale="92500"/>
          </a:bodyPr>
          <a:lstStyle/>
          <a:p>
            <a:pPr algn="just"/>
            <a:r>
              <a:rPr lang="es-ES" dirty="0" smtClean="0">
                <a:solidFill>
                  <a:srgbClr val="7030A0"/>
                </a:solidFill>
              </a:rPr>
              <a:t>«Vieron el infierno a donde van las almas de los pobres pecadores; para salvarlas, Dios quiere establecer en el mundo la </a:t>
            </a:r>
            <a:r>
              <a:rPr lang="es-ES" b="1" dirty="0" smtClean="0">
                <a:solidFill>
                  <a:srgbClr val="7030A0"/>
                </a:solidFill>
              </a:rPr>
              <a:t>devoción a mi Inmaculado Corazón</a:t>
            </a:r>
            <a:r>
              <a:rPr lang="es-ES" dirty="0" smtClean="0">
                <a:solidFill>
                  <a:srgbClr val="7030A0"/>
                </a:solidFill>
              </a:rPr>
              <a:t>. Si se hace lo que les voy a decir, se salvarán muchas almas y tendrán paz. La guerra pronto terminará. Pero si no dejan de ofender a Dios, en el pontificado de Pío XI </a:t>
            </a:r>
            <a:r>
              <a:rPr lang="es-ES" b="1" dirty="0" smtClean="0">
                <a:solidFill>
                  <a:srgbClr val="7030A0"/>
                </a:solidFill>
              </a:rPr>
              <a:t>comenzará otra peor. </a:t>
            </a:r>
            <a:r>
              <a:rPr lang="es-ES" dirty="0" smtClean="0">
                <a:solidFill>
                  <a:srgbClr val="7030A0"/>
                </a:solidFill>
              </a:rPr>
              <a:t>Cuando vean una noche iluminada por una luz desconocida, sepan que es la gran señal que Dios les da de que va a castigar al mundo por sus crímenes, por medio de la guerra, del hambre y de las persecuciones a la Iglesia y al Santo Padre. Para impedirla, vendré a pedir la consagración de Rusia a mi Inmaculado Corazón y la Comunión reparadora de los Primeros Sábados. </a:t>
            </a:r>
            <a:r>
              <a:rPr lang="es-ES" b="1" dirty="0" smtClean="0">
                <a:solidFill>
                  <a:srgbClr val="7030A0"/>
                </a:solidFill>
              </a:rPr>
              <a:t>Si se atienden mis deseos, Rusia se convertirá y habrá paz; </a:t>
            </a:r>
            <a:r>
              <a:rPr lang="es-ES" dirty="0" smtClean="0">
                <a:solidFill>
                  <a:srgbClr val="7030A0"/>
                </a:solidFill>
              </a:rPr>
              <a:t>si no, esparcirá sus errores por el mundo, promoviendo guerras y persecuciones a la Iglesia. Los buenos serán martirizados y el Santo Padre tendrá mucho que sufrir; </a:t>
            </a:r>
            <a:r>
              <a:rPr lang="es-ES" b="1" dirty="0" smtClean="0">
                <a:solidFill>
                  <a:srgbClr val="7030A0"/>
                </a:solidFill>
              </a:rPr>
              <a:t>varias naciones serán aniquiladas</a:t>
            </a:r>
            <a:r>
              <a:rPr lang="es-ES" dirty="0" smtClean="0">
                <a:solidFill>
                  <a:srgbClr val="7030A0"/>
                </a:solidFill>
              </a:rPr>
              <a:t>. Por fin mi Inmaculado Corazón triunfará. El Santo Padre me consagrará a Rusia, que se convertirá, y será concedido al mundo algún tiempo de paz».</a:t>
            </a:r>
          </a:p>
          <a:p>
            <a:endParaRPr lang="es-ES" dirty="0">
              <a:solidFill>
                <a:srgbClr val="7030A0"/>
              </a:solidFill>
            </a:endParaRPr>
          </a:p>
        </p:txBody>
      </p:sp>
    </p:spTree>
  </p:cSld>
  <p:clrMapOvr>
    <a:masterClrMapping/>
  </p:clrMapOvr>
  <p:transition spd="slow">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841</TotalTime>
  <Words>6067</Words>
  <Application>Microsoft Office PowerPoint</Application>
  <PresentationFormat>Presentación en pantalla (4:3)</PresentationFormat>
  <Paragraphs>278</Paragraphs>
  <Slides>89</Slides>
  <Notes>0</Notes>
  <HiddenSlides>0</HiddenSlides>
  <MMClips>0</MMClips>
  <ScaleCrop>false</ScaleCrop>
  <HeadingPairs>
    <vt:vector size="4" baseType="variant">
      <vt:variant>
        <vt:lpstr>Tema</vt:lpstr>
      </vt:variant>
      <vt:variant>
        <vt:i4>1</vt:i4>
      </vt:variant>
      <vt:variant>
        <vt:lpstr>Títulos de diapositiva</vt:lpstr>
      </vt:variant>
      <vt:variant>
        <vt:i4>89</vt:i4>
      </vt:variant>
    </vt:vector>
  </HeadingPairs>
  <TitlesOfParts>
    <vt:vector size="90" baseType="lpstr">
      <vt:lpstr>Flujo</vt:lpstr>
      <vt:lpstr>“HISTORIA, CARISMA Y ESPIRITUALIDAD DEL MOVIMIENTO IBEROAMERICANO  DE MARÍA REINA DE LA PAZ”  P. Francisco Ángel Verar </vt:lpstr>
      <vt:lpstr>        I. LLAMADA UNIVERSAL DE LA VIRGEN MARÍA A LA PAZ -Introducción  </vt:lpstr>
      <vt:lpstr>Diapositiva 3</vt:lpstr>
      <vt:lpstr>Diapositiva 4</vt:lpstr>
      <vt:lpstr>Diapositiva 5</vt:lpstr>
      <vt:lpstr>A. EL MENSAJE DE LA VIRGEN EN FÁTIMA A INICIOS DEL S. XX. </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A.1.1. Principales guerras y revoluciones del siglo XX. </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El Movimiento de María Reina de la Paz en Latinoamérica</vt:lpstr>
      <vt:lpstr>El Movimiento de María Reina de la Paz en Latinoamérica</vt:lpstr>
      <vt:lpstr>El Movimiento de María Reina de la Paz en Latinoamérica</vt:lpstr>
      <vt:lpstr>Nueva Temporada</vt:lpstr>
      <vt:lpstr>Diapositiva 45</vt:lpstr>
      <vt:lpstr>Diapositiva 46</vt:lpstr>
      <vt:lpstr>Diapositiva 47</vt:lpstr>
      <vt:lpstr>Diapositiva 48</vt:lpstr>
      <vt:lpstr>Diapositiva 49</vt:lpstr>
      <vt:lpstr>Las dimensiones fundamentales del CARISMA DE MEDJUGORE se pueden resumir en cuatro: </vt:lpstr>
      <vt:lpstr>2. Mariano.</vt:lpstr>
      <vt:lpstr>3. Trinitario-evangélico.</vt:lpstr>
      <vt:lpstr>4. Eclesial.</vt:lpstr>
      <vt:lpstr>5. Fecundidad-espiritual.</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Misión</vt:lpstr>
      <vt:lpstr>Misión</vt:lpstr>
      <vt:lpstr>Misión</vt:lpstr>
      <vt:lpstr>Misión</vt:lpstr>
      <vt:lpstr>Misión</vt:lpstr>
      <vt:lpstr>Misión</vt:lpstr>
      <vt:lpstr>Tentaciones de los líderes</vt:lpstr>
      <vt:lpstr>Tentaciones de los líderes</vt:lpstr>
      <vt:lpstr>Tentaciones de los líderes</vt:lpstr>
      <vt:lpstr>Tentaciones de los líderes</vt:lpstr>
      <vt:lpstr>Tentaciones de los líderes</vt:lpstr>
      <vt:lpstr>Tentaciones de los líderes</vt:lpstr>
      <vt:lpstr>Tentaciones de los líderes</vt:lpstr>
      <vt:lpstr>Tentaciones de los líderes</vt:lpstr>
      <vt:lpstr>María invita continuamente a vivir los mensajes</vt:lpstr>
      <vt:lpstr>Diapositiva 84</vt:lpstr>
      <vt:lpstr>Diapositiva 85</vt:lpstr>
      <vt:lpstr>La Virgen no es propiedad de ningún movimiento eclesial porque es la Madre de toda la Iglesia. El Concilio vaticano II escribió:  </vt:lpstr>
      <vt:lpstr>Diapositiva 87</vt:lpstr>
      <vt:lpstr>Diapositiva 88</vt:lpstr>
      <vt:lpstr>GRACIAS!!</vt:lpstr>
    </vt:vector>
  </TitlesOfParts>
  <Company>Parroquia Santa Eduvigis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“HISTORIA, CARISMA Y ESPIRITUALIDAD DEL MOVIMIENTO IBEROAMERICANO  DE MARÍA REINA DE LA PAZ” </dc:title>
  <dc:creator>Marlo Verar</dc:creator>
  <cp:lastModifiedBy>psfp</cp:lastModifiedBy>
  <cp:revision>100</cp:revision>
  <dcterms:created xsi:type="dcterms:W3CDTF">2013-01-28T22:05:40Z</dcterms:created>
  <dcterms:modified xsi:type="dcterms:W3CDTF">2013-02-22T21:17:29Z</dcterms:modified>
</cp:coreProperties>
</file>